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308" r:id="rId2"/>
    <p:sldId id="635" r:id="rId3"/>
    <p:sldId id="637" r:id="rId4"/>
    <p:sldId id="738" r:id="rId5"/>
    <p:sldId id="614" r:id="rId6"/>
    <p:sldId id="615" r:id="rId7"/>
    <p:sldId id="833" r:id="rId8"/>
    <p:sldId id="783" r:id="rId9"/>
    <p:sldId id="782" r:id="rId10"/>
    <p:sldId id="846" r:id="rId11"/>
    <p:sldId id="784" r:id="rId12"/>
    <p:sldId id="736" r:id="rId13"/>
    <p:sldId id="735" r:id="rId14"/>
    <p:sldId id="821" r:id="rId15"/>
    <p:sldId id="807" r:id="rId16"/>
    <p:sldId id="831" r:id="rId17"/>
    <p:sldId id="803" r:id="rId18"/>
    <p:sldId id="804" r:id="rId19"/>
    <p:sldId id="808" r:id="rId20"/>
    <p:sldId id="859" r:id="rId21"/>
    <p:sldId id="801" r:id="rId22"/>
    <p:sldId id="799" r:id="rId23"/>
    <p:sldId id="798" r:id="rId24"/>
    <p:sldId id="802" r:id="rId25"/>
    <p:sldId id="841" r:id="rId26"/>
    <p:sldId id="840" r:id="rId27"/>
    <p:sldId id="755" r:id="rId28"/>
    <p:sldId id="769" r:id="rId29"/>
    <p:sldId id="850" r:id="rId30"/>
    <p:sldId id="851" r:id="rId31"/>
    <p:sldId id="770" r:id="rId32"/>
    <p:sldId id="860" r:id="rId33"/>
    <p:sldId id="861" r:id="rId34"/>
    <p:sldId id="852" r:id="rId35"/>
    <p:sldId id="853" r:id="rId36"/>
    <p:sldId id="854" r:id="rId37"/>
    <p:sldId id="855" r:id="rId38"/>
    <p:sldId id="856" r:id="rId39"/>
    <p:sldId id="834" r:id="rId40"/>
    <p:sldId id="835" r:id="rId41"/>
    <p:sldId id="844" r:id="rId42"/>
    <p:sldId id="843" r:id="rId43"/>
    <p:sldId id="842" r:id="rId44"/>
    <p:sldId id="836" r:id="rId45"/>
    <p:sldId id="616" r:id="rId46"/>
    <p:sldId id="816" r:id="rId47"/>
    <p:sldId id="832" r:id="rId48"/>
    <p:sldId id="820" r:id="rId49"/>
    <p:sldId id="814" r:id="rId50"/>
    <p:sldId id="830" r:id="rId51"/>
    <p:sldId id="825" r:id="rId52"/>
    <p:sldId id="824" r:id="rId53"/>
    <p:sldId id="826" r:id="rId54"/>
    <p:sldId id="864" r:id="rId55"/>
    <p:sldId id="863" r:id="rId56"/>
    <p:sldId id="681" r:id="rId57"/>
    <p:sldId id="862"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FF00"/>
    <a:srgbClr val="FF0000"/>
    <a:srgbClr val="BBBB0E"/>
    <a:srgbClr val="0066CC"/>
    <a:srgbClr val="0033CC"/>
    <a:srgbClr val="000066"/>
    <a:srgbClr val="003399"/>
    <a:srgbClr val="FF006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9" autoAdjust="0"/>
    <p:restoredTop sz="88172" autoAdjust="0"/>
  </p:normalViewPr>
  <p:slideViewPr>
    <p:cSldViewPr showGuides="1">
      <p:cViewPr varScale="1">
        <p:scale>
          <a:sx n="40" d="100"/>
          <a:sy n="40" d="100"/>
        </p:scale>
        <p:origin x="1334" y="38"/>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2388"/>
    </p:cViewPr>
  </p:sorterViewPr>
  <p:notesViewPr>
    <p:cSldViewPr showGuides="1">
      <p:cViewPr varScale="1">
        <p:scale>
          <a:sx n="53" d="100"/>
          <a:sy n="53" d="100"/>
        </p:scale>
        <p:origin x="-128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30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123CDE16-F11E-4E55-B4D4-35D3CC1D6172}"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DD6C5AA2-626F-4C01-BA78-6CCEA80B6C5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pPr>
              <a:defRPr/>
            </a:pPr>
            <a:fld id="{DD6C5AA2-626F-4C01-BA78-6CCEA80B6C5C}" type="slidenum">
              <a:rPr lang="en-US" smtClean="0"/>
              <a:pPr>
                <a:defRPr/>
              </a:pPr>
              <a:t>1</a:t>
            </a:fld>
            <a:endParaRPr lang="en-US"/>
          </a:p>
        </p:txBody>
      </p:sp>
    </p:spTree>
    <p:extLst>
      <p:ext uri="{BB962C8B-B14F-4D97-AF65-F5344CB8AC3E}">
        <p14:creationId xmlns:p14="http://schemas.microsoft.com/office/powerpoint/2010/main" val="233900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https://www.who.int/teams/social-determinants-of-health/demographic-change-and-healthy-ageing/combatting-ageism/global-report-on-ageism</a:t>
            </a:r>
          </a:p>
        </p:txBody>
      </p:sp>
      <p:sp>
        <p:nvSpPr>
          <p:cNvPr id="4" name="Slide Number Placeholder 3"/>
          <p:cNvSpPr>
            <a:spLocks noGrp="1"/>
          </p:cNvSpPr>
          <p:nvPr>
            <p:ph type="sldNum" sz="quarter" idx="5"/>
          </p:nvPr>
        </p:nvSpPr>
        <p:spPr/>
        <p:txBody>
          <a:bodyPr/>
          <a:lstStyle/>
          <a:p>
            <a:pPr>
              <a:defRPr/>
            </a:pPr>
            <a:fld id="{DD6C5AA2-626F-4C01-BA78-6CCEA80B6C5C}" type="slidenum">
              <a:rPr lang="en-US" smtClean="0"/>
              <a:pPr>
                <a:defRPr/>
              </a:pPr>
              <a:t>15</a:t>
            </a:fld>
            <a:endParaRPr lang="en-US"/>
          </a:p>
        </p:txBody>
      </p:sp>
    </p:spTree>
    <p:extLst>
      <p:ext uri="{BB962C8B-B14F-4D97-AF65-F5344CB8AC3E}">
        <p14:creationId xmlns:p14="http://schemas.microsoft.com/office/powerpoint/2010/main" val="359004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MY" sz="1200" dirty="0"/>
              <a:t> single use devices (i.e. syringes, catheters)</a:t>
            </a:r>
          </a:p>
          <a:p>
            <a:pPr marL="0" indent="0">
              <a:buNone/>
            </a:pPr>
            <a:r>
              <a:rPr lang="en-MY" sz="1200" dirty="0"/>
              <a:t>    implantable (i.e. hip prothesis, pacemakers)</a:t>
            </a:r>
          </a:p>
          <a:p>
            <a:pPr marL="0" indent="0">
              <a:buNone/>
            </a:pPr>
            <a:r>
              <a:rPr lang="en-MY" sz="1200" dirty="0"/>
              <a:t>    imaging (i.e. ultrasound and CT scanners)</a:t>
            </a:r>
          </a:p>
          <a:p>
            <a:pPr marL="0" indent="0">
              <a:buNone/>
            </a:pPr>
            <a:r>
              <a:rPr lang="en-MY" sz="1200" dirty="0"/>
              <a:t>    medical equipment (i.e. </a:t>
            </a:r>
            <a:r>
              <a:rPr lang="en-MY" sz="1200" dirty="0" err="1"/>
              <a:t>anesthesia</a:t>
            </a:r>
            <a:r>
              <a:rPr lang="en-MY" sz="1200" dirty="0"/>
              <a:t> machines, patient monitors, </a:t>
            </a:r>
            <a:r>
              <a:rPr lang="en-MY" sz="1200" dirty="0" err="1"/>
              <a:t>hemodialysis</a:t>
            </a:r>
            <a:r>
              <a:rPr lang="en-MY" sz="1200" dirty="0"/>
              <a:t> machines)</a:t>
            </a:r>
          </a:p>
          <a:p>
            <a:pPr marL="0" indent="0">
              <a:buNone/>
            </a:pPr>
            <a:r>
              <a:rPr lang="en-MY" sz="1200" dirty="0"/>
              <a:t>    software (i.e. computer aided diagnostics)</a:t>
            </a:r>
          </a:p>
          <a:p>
            <a:pPr marL="0" indent="0">
              <a:buNone/>
            </a:pPr>
            <a:r>
              <a:rPr lang="en-MY" sz="1200" dirty="0"/>
              <a:t>    in vitro diagnostics (i.e. glucometer, HIV tests) </a:t>
            </a:r>
          </a:p>
          <a:p>
            <a:pPr marL="0" indent="0">
              <a:buNone/>
            </a:pPr>
            <a:r>
              <a:rPr lang="en-MY" sz="1200" dirty="0"/>
              <a:t>    personal protective equipment (i.e. mask, gowns, gloves)</a:t>
            </a:r>
          </a:p>
          <a:p>
            <a:pPr marL="0" indent="0">
              <a:buNone/>
            </a:pPr>
            <a:r>
              <a:rPr lang="en-MY" sz="1200" dirty="0"/>
              <a:t>    surgical and laboratory instruments</a:t>
            </a:r>
            <a:endParaRPr lang="en-MY"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246694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Ageism in artificial intelligence for health: WHO policy brief</a:t>
            </a:r>
          </a:p>
          <a:p>
            <a:endParaRPr lang="en-US" dirty="0"/>
          </a:p>
          <a:p>
            <a:r>
              <a:rPr lang="en-MY" dirty="0"/>
              <a:t>Mannheim I, Schwartz E, Xi W, </a:t>
            </a:r>
            <a:r>
              <a:rPr lang="en-MY" dirty="0" err="1"/>
              <a:t>Buttigeig</a:t>
            </a:r>
            <a:r>
              <a:rPr lang="en-MY" dirty="0"/>
              <a:t> SC, McDonnell-Naughton M, </a:t>
            </a:r>
            <a:r>
              <a:rPr lang="en-MY" dirty="0" err="1"/>
              <a:t>Wouters</a:t>
            </a:r>
            <a:r>
              <a:rPr lang="en-MY" dirty="0"/>
              <a:t> EJM, van </a:t>
            </a:r>
            <a:r>
              <a:rPr lang="en-MY" dirty="0" err="1"/>
              <a:t>Zaalen</a:t>
            </a:r>
            <a:r>
              <a:rPr lang="en-MY" dirty="0"/>
              <a:t> Y. Inclusion</a:t>
            </a:r>
          </a:p>
          <a:p>
            <a:r>
              <a:rPr lang="en-MY" dirty="0"/>
              <a:t>of older adults in the research and design of digital technology. Int J Environ Res Public Health. 2019;16:3718</a:t>
            </a:r>
          </a:p>
          <a:p>
            <a:r>
              <a:rPr lang="en-MY" dirty="0"/>
              <a:t>(doi:10.3390/ijerph16193718).</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02434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https://www.frontiersin.org/articles/10.3389/fmedt.2023.1206969/full</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3329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https://www.gartner.com/en/articles/what-s-new-in-artificial-intelligence-from-the-2023-gartner-hype-cycle</a:t>
            </a:r>
          </a:p>
        </p:txBody>
      </p:sp>
      <p:sp>
        <p:nvSpPr>
          <p:cNvPr id="4" name="Slide Number Placeholder 3"/>
          <p:cNvSpPr>
            <a:spLocks noGrp="1"/>
          </p:cNvSpPr>
          <p:nvPr>
            <p:ph type="sldNum" sz="quarter" idx="5"/>
          </p:nvPr>
        </p:nvSpPr>
        <p:spPr/>
        <p:txBody>
          <a:bodyPr/>
          <a:lstStyle/>
          <a:p>
            <a:pPr>
              <a:defRPr/>
            </a:pPr>
            <a:fld id="{DD6C5AA2-626F-4C01-BA78-6CCEA80B6C5C}" type="slidenum">
              <a:rPr lang="en-US" smtClean="0"/>
              <a:pPr>
                <a:defRPr/>
              </a:pPr>
              <a:t>22</a:t>
            </a:fld>
            <a:endParaRPr lang="en-US"/>
          </a:p>
        </p:txBody>
      </p:sp>
    </p:spTree>
    <p:extLst>
      <p:ext uri="{BB962C8B-B14F-4D97-AF65-F5344CB8AC3E}">
        <p14:creationId xmlns:p14="http://schemas.microsoft.com/office/powerpoint/2010/main" val="204229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https://www.researchgate.net/figure/2-Gartners-Hype-Curve-for-AM-in-biomedical-related-applications-44_fig5_350856787/download?_tp=eyJjb250ZXh0Ijp7ImZpcnN0UGFnZSI6Il9kaXJlY3QiLCJwYWdlIjoiX2RpcmVjdCJ9fQ</a:t>
            </a:r>
          </a:p>
        </p:txBody>
      </p:sp>
      <p:sp>
        <p:nvSpPr>
          <p:cNvPr id="4" name="Slide Number Placeholder 3"/>
          <p:cNvSpPr>
            <a:spLocks noGrp="1"/>
          </p:cNvSpPr>
          <p:nvPr>
            <p:ph type="sldNum" sz="quarter" idx="5"/>
          </p:nvPr>
        </p:nvSpPr>
        <p:spPr/>
        <p:txBody>
          <a:bodyPr/>
          <a:lstStyle/>
          <a:p>
            <a:pPr>
              <a:defRPr/>
            </a:pPr>
            <a:fld id="{DD6C5AA2-626F-4C01-BA78-6CCEA80B6C5C}" type="slidenum">
              <a:rPr lang="en-US" smtClean="0"/>
              <a:pPr>
                <a:defRPr/>
              </a:pPr>
              <a:t>23</a:t>
            </a:fld>
            <a:endParaRPr lang="en-US"/>
          </a:p>
        </p:txBody>
      </p:sp>
    </p:spTree>
    <p:extLst>
      <p:ext uri="{BB962C8B-B14F-4D97-AF65-F5344CB8AC3E}">
        <p14:creationId xmlns:p14="http://schemas.microsoft.com/office/powerpoint/2010/main" val="45099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Ma 2023</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89168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Ma 2023</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4813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https://mindsea.com/ai-senior-care/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61700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https://www.theguardian.com/commentisfree/2023/jun/26/ai-personalise-medicine-patient-lab-health-diagnosis-Cambridge</a:t>
            </a:r>
          </a:p>
          <a:p>
            <a:endParaRPr lang="en-SG" dirty="0"/>
          </a:p>
          <a:p>
            <a:r>
              <a:rPr lang="en-SG" dirty="0"/>
              <a:t>https://www.softeq.com/blog/precision-medicine-ai-and-big-data-use-cases-in-healthcare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79161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D6C5AA2-626F-4C01-BA78-6CCEA80B6C5C}" type="slidenum">
              <a:rPr lang="en-US" smtClean="0"/>
              <a:pPr>
                <a:defRPr/>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https://techcrunch.com/2023/11/09/heali-app-personalized-nutrition-food-as-medicine/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38223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https://link.springer.com/article/10.1007/s00604-023-05743-w</a:t>
            </a:r>
          </a:p>
        </p:txBody>
      </p:sp>
      <p:sp>
        <p:nvSpPr>
          <p:cNvPr id="4" name="Slide Number Placeholder 3"/>
          <p:cNvSpPr>
            <a:spLocks noGrp="1"/>
          </p:cNvSpPr>
          <p:nvPr>
            <p:ph type="sldNum" sz="quarter" idx="5"/>
          </p:nvPr>
        </p:nvSpPr>
        <p:spPr/>
        <p:txBody>
          <a:bodyPr/>
          <a:lstStyle/>
          <a:p>
            <a:pPr>
              <a:defRPr/>
            </a:pPr>
            <a:fld id="{DD6C5AA2-626F-4C01-BA78-6CCEA80B6C5C}" type="slidenum">
              <a:rPr lang="en-US" smtClean="0"/>
              <a:pPr>
                <a:defRPr/>
              </a:pPr>
              <a:t>32</a:t>
            </a:fld>
            <a:endParaRPr lang="en-US"/>
          </a:p>
        </p:txBody>
      </p:sp>
    </p:spTree>
    <p:extLst>
      <p:ext uri="{BB962C8B-B14F-4D97-AF65-F5344CB8AC3E}">
        <p14:creationId xmlns:p14="http://schemas.microsoft.com/office/powerpoint/2010/main" val="1846149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BG  blood glucose   SG   sensor glucose</a:t>
            </a:r>
          </a:p>
        </p:txBody>
      </p:sp>
      <p:sp>
        <p:nvSpPr>
          <p:cNvPr id="4" name="Slide Number Placeholder 3"/>
          <p:cNvSpPr>
            <a:spLocks noGrp="1"/>
          </p:cNvSpPr>
          <p:nvPr>
            <p:ph type="sldNum" sz="quarter" idx="5"/>
          </p:nvPr>
        </p:nvSpPr>
        <p:spPr/>
        <p:txBody>
          <a:bodyPr/>
          <a:lstStyle/>
          <a:p>
            <a:pPr>
              <a:defRPr/>
            </a:pPr>
            <a:fld id="{DD6C5AA2-626F-4C01-BA78-6CCEA80B6C5C}" type="slidenum">
              <a:rPr lang="en-US" smtClean="0"/>
              <a:pPr>
                <a:defRPr/>
              </a:pPr>
              <a:t>33</a:t>
            </a:fld>
            <a:endParaRPr lang="en-US"/>
          </a:p>
        </p:txBody>
      </p:sp>
    </p:spTree>
    <p:extLst>
      <p:ext uri="{BB962C8B-B14F-4D97-AF65-F5344CB8AC3E}">
        <p14:creationId xmlns:p14="http://schemas.microsoft.com/office/powerpoint/2010/main" val="176423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www.fruugo.my/2023-new-blood-sugar-smartwatch-men-191-inch-365400-hd-screen-ecgppg-smart-watch-monitoring-non-invasive-blood-glucose-watch-newway/p-245727389-529600727?language=en&amp;ac=google&amp;gad_source=1&amp;gclid=Cj0KCQjwu8uyBhC6ARIsAKwBGpTu9i41_oB-_QKLiHdSY-qyY7vl4noowHmQOmBhDwJV78b3f9nun6oaAq16EALw_wcB</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44808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https://www.makeuseof.com/carepredicts-ai-based-contact-tracing-aims-to-protect-the-most-vulnerable/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69324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https://www.makeuseof.com/carepredicts-ai-based-contact-tracing-aims-to-protect-the-most-vulnerable/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39392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pPr>
              <a:defRPr/>
            </a:pPr>
            <a:fld id="{DD6C5AA2-626F-4C01-BA78-6CCEA80B6C5C}" type="slidenum">
              <a:rPr lang="en-US" smtClean="0"/>
              <a:pPr>
                <a:defRPr/>
              </a:pPr>
              <a:t>40</a:t>
            </a:fld>
            <a:endParaRPr lang="en-US"/>
          </a:p>
        </p:txBody>
      </p:sp>
    </p:spTree>
    <p:extLst>
      <p:ext uri="{BB962C8B-B14F-4D97-AF65-F5344CB8AC3E}">
        <p14:creationId xmlns:p14="http://schemas.microsoft.com/office/powerpoint/2010/main" val="211136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https://www.who.int/publications/i/item/9789240040793</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87065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C4180-1C1B-1775-A5B0-98F5DACD2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5FB225-09D0-AE7E-4300-F755F6A5A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60B7B-7BF7-DF46-3373-8DD1EBE57856}"/>
              </a:ext>
            </a:extLst>
          </p:cNvPr>
          <p:cNvSpPr>
            <a:spLocks noGrp="1"/>
          </p:cNvSpPr>
          <p:nvPr>
            <p:ph type="body" idx="1"/>
          </p:nvPr>
        </p:nvSpPr>
        <p:spPr/>
        <p:txBody>
          <a:bodyPr/>
          <a:lstStyle/>
          <a:p>
            <a:endParaRPr lang="en-MY"/>
          </a:p>
        </p:txBody>
      </p:sp>
      <p:sp>
        <p:nvSpPr>
          <p:cNvPr id="4" name="Slide Number Placeholder 3">
            <a:extLst>
              <a:ext uri="{FF2B5EF4-FFF2-40B4-BE49-F238E27FC236}">
                <a16:creationId xmlns:a16="http://schemas.microsoft.com/office/drawing/2014/main" id="{186CCA64-D424-2F46-9A6E-33A86D463CD2}"/>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D6C5AA2-626F-4C01-BA78-6CCEA80B6C5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178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https://www.theguardian.com/us-news/2021/jun/03/elder-care-artificial-intelligence-software</a:t>
            </a:r>
          </a:p>
        </p:txBody>
      </p:sp>
      <p:sp>
        <p:nvSpPr>
          <p:cNvPr id="4" name="Slide Number Placeholder 3"/>
          <p:cNvSpPr>
            <a:spLocks noGrp="1"/>
          </p:cNvSpPr>
          <p:nvPr>
            <p:ph type="sldNum" sz="quarter" idx="10"/>
          </p:nvPr>
        </p:nvSpPr>
        <p:spPr/>
        <p:txBody>
          <a:bodyPr/>
          <a:lstStyle/>
          <a:p>
            <a:pPr>
              <a:defRPr/>
            </a:pPr>
            <a:fld id="{DD6C5AA2-626F-4C01-BA78-6CCEA80B6C5C}" type="slidenum">
              <a:rPr lang="en-US" smtClean="0"/>
              <a:pPr>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https://seniorcommunity.org/how-we-speak-about-older-adults-can-enable-ageism/</a:t>
            </a:r>
          </a:p>
        </p:txBody>
      </p:sp>
      <p:sp>
        <p:nvSpPr>
          <p:cNvPr id="4" name="Slide Number Placeholder 3"/>
          <p:cNvSpPr>
            <a:spLocks noGrp="1"/>
          </p:cNvSpPr>
          <p:nvPr>
            <p:ph type="sldNum" sz="quarter" idx="5"/>
          </p:nvPr>
        </p:nvSpPr>
        <p:spPr/>
        <p:txBody>
          <a:bodyPr/>
          <a:lstStyle/>
          <a:p>
            <a:pPr>
              <a:defRPr/>
            </a:pPr>
            <a:fld id="{DD6C5AA2-626F-4C01-BA78-6CCEA80B6C5C}" type="slidenum">
              <a:rPr lang="en-US" smtClean="0"/>
              <a:pPr>
                <a:defRPr/>
              </a:pPr>
              <a:t>7</a:t>
            </a:fld>
            <a:endParaRPr lang="en-US"/>
          </a:p>
        </p:txBody>
      </p:sp>
    </p:spTree>
    <p:extLst>
      <p:ext uri="{BB962C8B-B14F-4D97-AF65-F5344CB8AC3E}">
        <p14:creationId xmlns:p14="http://schemas.microsoft.com/office/powerpoint/2010/main" val="354062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D6C5AA2-626F-4C01-BA78-6CCEA80B6C5C}" type="slidenum">
              <a:rPr lang="en-US" smtClean="0"/>
              <a:pPr>
                <a:defRPr/>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https://www.statista.com/chart/28319/estimated-share-of-population-aged-65--by-country/?gclid=Cj0KCQjw1_SkBhDwARIsANbGpFsuZzFZlMhWHd4NuTnoorP6QlQ3yvOpSLfbD6bRvKAZ7VHIJRtLMjIaAhG9EALw_wcB</a:t>
            </a:r>
          </a:p>
        </p:txBody>
      </p:sp>
      <p:sp>
        <p:nvSpPr>
          <p:cNvPr id="4" name="Slide Number Placeholder 3"/>
          <p:cNvSpPr>
            <a:spLocks noGrp="1"/>
          </p:cNvSpPr>
          <p:nvPr>
            <p:ph type="sldNum" sz="quarter" idx="10"/>
          </p:nvPr>
        </p:nvSpPr>
        <p:spPr/>
        <p:txBody>
          <a:bodyPr/>
          <a:lstStyle/>
          <a:p>
            <a:pPr>
              <a:defRPr/>
            </a:pPr>
            <a:fld id="{DD6C5AA2-626F-4C01-BA78-6CCEA80B6C5C}" type="slidenum">
              <a:rPr lang="en-US" smtClean="0"/>
              <a:pPr>
                <a:defRPr/>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https://www.aa.com.tr/en/life/elderly-to-make-up-22-of-world-population-by-2050/2379462</a:t>
            </a:r>
          </a:p>
        </p:txBody>
      </p:sp>
      <p:sp>
        <p:nvSpPr>
          <p:cNvPr id="4" name="Slide Number Placeholder 3"/>
          <p:cNvSpPr>
            <a:spLocks noGrp="1"/>
          </p:cNvSpPr>
          <p:nvPr>
            <p:ph type="sldNum" sz="quarter" idx="5"/>
          </p:nvPr>
        </p:nvSpPr>
        <p:spPr/>
        <p:txBody>
          <a:bodyPr/>
          <a:lstStyle/>
          <a:p>
            <a:pPr>
              <a:defRPr/>
            </a:pPr>
            <a:fld id="{DD6C5AA2-626F-4C01-BA78-6CCEA80B6C5C}" type="slidenum">
              <a:rPr lang="en-US" smtClean="0"/>
              <a:pPr>
                <a:defRPr/>
              </a:pPr>
              <a:t>10</a:t>
            </a:fld>
            <a:endParaRPr lang="en-US"/>
          </a:p>
        </p:txBody>
      </p:sp>
    </p:spTree>
    <p:extLst>
      <p:ext uri="{BB962C8B-B14F-4D97-AF65-F5344CB8AC3E}">
        <p14:creationId xmlns:p14="http://schemas.microsoft.com/office/powerpoint/2010/main" val="3550070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https://www.census.gov/content/dam/Census/library/visualizations/2016/comm/cb16-54_graphic.jpg</a:t>
            </a:r>
          </a:p>
        </p:txBody>
      </p:sp>
      <p:sp>
        <p:nvSpPr>
          <p:cNvPr id="4" name="Slide Number Placeholder 3"/>
          <p:cNvSpPr>
            <a:spLocks noGrp="1"/>
          </p:cNvSpPr>
          <p:nvPr>
            <p:ph type="sldNum" sz="quarter" idx="10"/>
          </p:nvPr>
        </p:nvSpPr>
        <p:spPr/>
        <p:txBody>
          <a:bodyPr/>
          <a:lstStyle/>
          <a:p>
            <a:pPr>
              <a:defRPr/>
            </a:pPr>
            <a:fld id="{DD6C5AA2-626F-4C01-BA78-6CCEA80B6C5C}" type="slidenum">
              <a:rPr lang="en-US" smtClean="0"/>
              <a:pPr>
                <a:defRPr/>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https://www.everydayhealth.com/news/most-common-health-concerns-seniors/</a:t>
            </a:r>
          </a:p>
        </p:txBody>
      </p:sp>
      <p:sp>
        <p:nvSpPr>
          <p:cNvPr id="4" name="Slide Number Placeholder 3"/>
          <p:cNvSpPr>
            <a:spLocks noGrp="1"/>
          </p:cNvSpPr>
          <p:nvPr>
            <p:ph type="sldNum" sz="quarter" idx="10"/>
          </p:nvPr>
        </p:nvSpPr>
        <p:spPr/>
        <p:txBody>
          <a:bodyPr/>
          <a:lstStyle/>
          <a:p>
            <a:pPr>
              <a:defRPr/>
            </a:pPr>
            <a:fld id="{DD6C5AA2-626F-4C01-BA78-6CCEA80B6C5C}" type="slidenum">
              <a:rPr lang="en-US" smtClean="0"/>
              <a:pPr>
                <a:defRPr/>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D4D05EC-672C-4E01-9E38-8F7E52489EE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827EB1-27BB-4CF5-A378-15F8E69CF41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D60DB23-BAAC-4D87-BCA9-8CED500343B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5878201-9B3B-496C-9928-CF23873F5DE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9E93E8-C803-4761-A254-7C67D92A29C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46DD4E-C25C-4C42-B37B-D1495C8F520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87CAE89-4D77-4C3A-A344-40B5A0E8429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389FAA-A9DA-4991-8617-7EDD44F4CF6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E17E63A-BD37-4FC1-ACA8-F1E7278972B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43845DC-60D6-45AC-8542-B1B98A5AB2C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F0F2979-F2F8-4B86-9F24-D8A6EFA56AF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C7D466-03C0-4C0F-B7DA-C13B16C6224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66"/>
            </a:gs>
            <a:gs pos="100000">
              <a:srgbClr val="00009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1D887AAC-1243-4598-B07D-85CBAE6B17E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b="1">
          <a:solidFill>
            <a:srgbClr val="FFFF00"/>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b="1">
          <a:solidFill>
            <a:srgbClr val="FFFF00"/>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b="1">
          <a:solidFill>
            <a:srgbClr val="FFFF00"/>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b="1">
          <a:solidFill>
            <a:srgbClr val="FFFF00"/>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har char="•"/>
        <a:defRPr sz="2800">
          <a:solidFill>
            <a:schemeClr val="bg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400">
          <a:solidFill>
            <a:schemeClr val="bg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har char="•"/>
        <a:defRPr sz="2000">
          <a:solidFill>
            <a:schemeClr val="bg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bg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har char="»"/>
        <a:defRPr sz="2000">
          <a:solidFill>
            <a:schemeClr val="bg1"/>
          </a:solidFill>
          <a:effectLst>
            <a:outerShdw blurRad="38100" dist="38100" dir="2700000" algn="tl">
              <a:srgbClr val="000000"/>
            </a:outerShdw>
          </a:effectLst>
          <a:latin typeface="+mn-lt"/>
        </a:defRPr>
      </a:lvl5pPr>
      <a:lvl6pPr marL="25146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6pPr>
      <a:lvl7pPr marL="29718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7pPr>
      <a:lvl8pPr marL="34290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8pPr>
      <a:lvl9pPr marL="38862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38100" y="-76200"/>
            <a:ext cx="9220200" cy="3540057"/>
          </a:xfrm>
          <a:solidFill>
            <a:srgbClr val="00CC00"/>
          </a:solidFill>
        </p:spPr>
        <p:txBody>
          <a:bodyPr/>
          <a:lstStyle/>
          <a:p>
            <a:pPr>
              <a:defRPr/>
            </a:pPr>
            <a:br>
              <a:rPr lang="en-US" sz="4000" b="0" i="1" dirty="0">
                <a:solidFill>
                  <a:schemeClr val="bg1"/>
                </a:solidFill>
                <a:effectLst/>
              </a:rPr>
            </a:br>
            <a:r>
              <a:rPr lang="en-US" i="1" dirty="0">
                <a:solidFill>
                  <a:schemeClr val="bg1"/>
                </a:solidFill>
                <a:effectLst/>
              </a:rPr>
              <a:t>Bridging Technology and Care:</a:t>
            </a:r>
            <a:br>
              <a:rPr lang="en-US" i="1" dirty="0">
                <a:solidFill>
                  <a:schemeClr val="bg1"/>
                </a:solidFill>
                <a:effectLst/>
              </a:rPr>
            </a:br>
            <a:r>
              <a:rPr lang="en-US" i="1" dirty="0">
                <a:solidFill>
                  <a:schemeClr val="bg1"/>
                </a:solidFill>
                <a:effectLst/>
              </a:rPr>
              <a:t>The AI-powered Medical Device Challenge for Older Persons</a:t>
            </a:r>
            <a:br>
              <a:rPr lang="en-US" sz="4000" b="0" i="1" dirty="0">
                <a:solidFill>
                  <a:schemeClr val="bg1"/>
                </a:solidFill>
                <a:effectLst/>
              </a:rPr>
            </a:br>
            <a:endParaRPr lang="en-US" b="0" i="1" dirty="0">
              <a:solidFill>
                <a:schemeClr val="accent5"/>
              </a:solidFill>
              <a:effectLst/>
            </a:endParaRPr>
          </a:p>
        </p:txBody>
      </p:sp>
      <p:sp>
        <p:nvSpPr>
          <p:cNvPr id="3" name="Subtitle 2"/>
          <p:cNvSpPr>
            <a:spLocks noGrp="1"/>
          </p:cNvSpPr>
          <p:nvPr>
            <p:ph type="subTitle" sz="quarter" idx="1"/>
          </p:nvPr>
        </p:nvSpPr>
        <p:spPr>
          <a:xfrm>
            <a:off x="685800" y="3657600"/>
            <a:ext cx="7848600" cy="1752600"/>
          </a:xfrm>
        </p:spPr>
        <p:txBody>
          <a:bodyPr/>
          <a:lstStyle/>
          <a:p>
            <a:pPr>
              <a:defRPr/>
            </a:pPr>
            <a:r>
              <a:rPr lang="en-US" sz="2400" dirty="0"/>
              <a:t>Emeritus Prof. Kwan </a:t>
            </a:r>
            <a:r>
              <a:rPr lang="en-US" sz="2400" dirty="0" err="1"/>
              <a:t>Hoong</a:t>
            </a:r>
            <a:r>
              <a:rPr lang="en-US" sz="2400" dirty="0"/>
              <a:t> Ng, </a:t>
            </a:r>
            <a:r>
              <a:rPr lang="en-US" sz="1800" dirty="0"/>
              <a:t>PhD, </a:t>
            </a:r>
            <a:r>
              <a:rPr lang="en-US" sz="1800" dirty="0" err="1"/>
              <a:t>FASc</a:t>
            </a:r>
            <a:r>
              <a:rPr lang="en-US" sz="1800" dirty="0"/>
              <a:t>, FIUPESM</a:t>
            </a:r>
            <a:endParaRPr lang="en-US" sz="2400" dirty="0"/>
          </a:p>
          <a:p>
            <a:pPr>
              <a:defRPr/>
            </a:pPr>
            <a:r>
              <a:rPr lang="en-US" sz="2400" dirty="0"/>
              <a:t>Department of Biomedical Imaging, Univ Malaya</a:t>
            </a:r>
          </a:p>
          <a:p>
            <a:pPr>
              <a:defRPr/>
            </a:pPr>
            <a:r>
              <a:rPr lang="en-US" sz="2400" dirty="0"/>
              <a:t>Adjunct Prof.    Monash University Malaysia</a:t>
            </a:r>
          </a:p>
          <a:p>
            <a:pPr>
              <a:defRPr/>
            </a:pPr>
            <a:r>
              <a:rPr lang="en-US" sz="2400" i="1" dirty="0"/>
              <a:t>ngkh@ummc.edu.my</a:t>
            </a:r>
          </a:p>
          <a:p>
            <a:pPr>
              <a:defRPr/>
            </a:pPr>
            <a:endParaRPr lang="en-US" sz="2400" dirty="0"/>
          </a:p>
        </p:txBody>
      </p:sp>
      <p:sp>
        <p:nvSpPr>
          <p:cNvPr id="8" name="TextBox 7"/>
          <p:cNvSpPr txBox="1"/>
          <p:nvPr/>
        </p:nvSpPr>
        <p:spPr>
          <a:xfrm>
            <a:off x="-434424" y="5369868"/>
            <a:ext cx="2971800" cy="461665"/>
          </a:xfrm>
          <a:prstGeom prst="rect">
            <a:avLst/>
          </a:prstGeom>
          <a:noFill/>
        </p:spPr>
        <p:txBody>
          <a:bodyPr wrap="square" rtlCol="0">
            <a:spAutoFit/>
          </a:bodyPr>
          <a:lstStyle/>
          <a:p>
            <a:pPr algn="ctr"/>
            <a:r>
              <a:rPr lang="en-US" sz="2400" dirty="0">
                <a:solidFill>
                  <a:srgbClr val="FFFF00"/>
                </a:solidFill>
              </a:rPr>
              <a:t>Nov 13 2024 </a:t>
            </a:r>
          </a:p>
        </p:txBody>
      </p:sp>
      <p:pic>
        <p:nvPicPr>
          <p:cNvPr id="1026" name="Picture 2"/>
          <p:cNvPicPr>
            <a:picLocks noChangeAspect="1" noChangeArrowheads="1"/>
          </p:cNvPicPr>
          <p:nvPr/>
        </p:nvPicPr>
        <p:blipFill>
          <a:blip r:embed="rId3" cstate="print"/>
          <a:srcRect l="28701" t="52095" r="29713" b="22900"/>
          <a:stretch>
            <a:fillRect/>
          </a:stretch>
        </p:blipFill>
        <p:spPr bwMode="auto">
          <a:xfrm>
            <a:off x="7391400" y="6172200"/>
            <a:ext cx="1752600" cy="685799"/>
          </a:xfrm>
          <a:prstGeom prst="rect">
            <a:avLst/>
          </a:prstGeom>
          <a:noFill/>
          <a:ln w="9525">
            <a:noFill/>
            <a:miter lim="800000"/>
            <a:headEnd/>
            <a:tailEnd/>
          </a:ln>
        </p:spPr>
      </p:pic>
      <p:sp>
        <p:nvSpPr>
          <p:cNvPr id="38914" name="AutoShape 2" descr="blob:https://web.whatsapp.com/86c59f08-1add-43ad-b801-61acd0eb338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BE6BC41-D058-251B-699A-0F41B6DD5CDC}"/>
              </a:ext>
            </a:extLst>
          </p:cNvPr>
          <p:cNvPicPr>
            <a:picLocks noChangeAspect="1"/>
          </p:cNvPicPr>
          <p:nvPr/>
        </p:nvPicPr>
        <p:blipFill>
          <a:blip r:embed="rId4"/>
          <a:stretch>
            <a:fillRect/>
          </a:stretch>
        </p:blipFill>
        <p:spPr>
          <a:xfrm>
            <a:off x="2209799" y="5791200"/>
            <a:ext cx="5157189" cy="1118427"/>
          </a:xfrm>
          <a:prstGeom prst="rect">
            <a:avLst/>
          </a:prstGeom>
        </p:spPr>
      </p:pic>
      <p:pic>
        <p:nvPicPr>
          <p:cNvPr id="9" name="Picture 8">
            <a:extLst>
              <a:ext uri="{FF2B5EF4-FFF2-40B4-BE49-F238E27FC236}">
                <a16:creationId xmlns:a16="http://schemas.microsoft.com/office/drawing/2014/main" id="{E9F1EE9E-11D2-CE6B-DEDA-7205EF67B6F2}"/>
              </a:ext>
            </a:extLst>
          </p:cNvPr>
          <p:cNvPicPr>
            <a:picLocks noChangeAspect="1"/>
          </p:cNvPicPr>
          <p:nvPr/>
        </p:nvPicPr>
        <p:blipFill>
          <a:blip r:embed="rId5"/>
          <a:stretch>
            <a:fillRect/>
          </a:stretch>
        </p:blipFill>
        <p:spPr>
          <a:xfrm>
            <a:off x="-54532" y="5943600"/>
            <a:ext cx="2322534"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10DF-70A4-72DA-3865-93E3D8DA5968}"/>
              </a:ext>
            </a:extLst>
          </p:cNvPr>
          <p:cNvSpPr>
            <a:spLocks noGrp="1"/>
          </p:cNvSpPr>
          <p:nvPr>
            <p:ph type="title"/>
          </p:nvPr>
        </p:nvSpPr>
        <p:spPr/>
        <p:txBody>
          <a:bodyPr/>
          <a:lstStyle/>
          <a:p>
            <a:endParaRPr lang="en-MY"/>
          </a:p>
        </p:txBody>
      </p:sp>
      <p:pic>
        <p:nvPicPr>
          <p:cNvPr id="5" name="Content Placeholder 4" descr="A close-up of a poster&#10;&#10;Description automatically generated">
            <a:extLst>
              <a:ext uri="{FF2B5EF4-FFF2-40B4-BE49-F238E27FC236}">
                <a16:creationId xmlns:a16="http://schemas.microsoft.com/office/drawing/2014/main" id="{98216305-7E96-92A6-AB8B-32A8435B64B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0" y="81642"/>
            <a:ext cx="6172200" cy="6694716"/>
          </a:xfrm>
        </p:spPr>
      </p:pic>
      <p:sp>
        <p:nvSpPr>
          <p:cNvPr id="7" name="TextBox 6">
            <a:extLst>
              <a:ext uri="{FF2B5EF4-FFF2-40B4-BE49-F238E27FC236}">
                <a16:creationId xmlns:a16="http://schemas.microsoft.com/office/drawing/2014/main" id="{91A30DE8-87D1-38A3-C42C-CAA8C1E9A1BD}"/>
              </a:ext>
            </a:extLst>
          </p:cNvPr>
          <p:cNvSpPr txBox="1"/>
          <p:nvPr/>
        </p:nvSpPr>
        <p:spPr>
          <a:xfrm>
            <a:off x="152400" y="4992093"/>
            <a:ext cx="1600200" cy="1569660"/>
          </a:xfrm>
          <a:prstGeom prst="rect">
            <a:avLst/>
          </a:prstGeom>
          <a:noFill/>
        </p:spPr>
        <p:txBody>
          <a:bodyPr wrap="square">
            <a:spAutoFit/>
          </a:bodyPr>
          <a:lstStyle/>
          <a:p>
            <a:r>
              <a:rPr lang="en-MY" sz="1600" dirty="0">
                <a:solidFill>
                  <a:schemeClr val="bg1"/>
                </a:solidFill>
              </a:rPr>
              <a:t>https://www.aa.com.tr/en/life/elderly-to-make-up-22-of-world-population-by-2050/2379462</a:t>
            </a:r>
          </a:p>
        </p:txBody>
      </p:sp>
    </p:spTree>
    <p:extLst>
      <p:ext uri="{BB962C8B-B14F-4D97-AF65-F5344CB8AC3E}">
        <p14:creationId xmlns:p14="http://schemas.microsoft.com/office/powerpoint/2010/main" val="4488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descr="https://www.census.gov/content/dam/Census/library/visualizations/2016/comm/cb16-54_graphic.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8612" name="AutoShape 4" descr="https://www.census.gov/content/dam/Census/library/visualizations/2016/comm/cb16-54_graphic.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8614" name="AutoShape 6" descr="https://www.census.gov/content/dam/Census/library/visualizations/2016/comm/cb16-54_graphic.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8615" name="Picture 7"/>
          <p:cNvPicPr>
            <a:picLocks noChangeAspect="1" noChangeArrowheads="1"/>
          </p:cNvPicPr>
          <p:nvPr/>
        </p:nvPicPr>
        <p:blipFill>
          <a:blip r:embed="rId3" cstate="print"/>
          <a:srcRect l="29868" t="10417" r="29722" b="14583"/>
          <a:stretch>
            <a:fillRect/>
          </a:stretch>
        </p:blipFill>
        <p:spPr bwMode="auto">
          <a:xfrm>
            <a:off x="2647950" y="0"/>
            <a:ext cx="6572250" cy="6858000"/>
          </a:xfrm>
          <a:prstGeom prst="rect">
            <a:avLst/>
          </a:prstGeom>
          <a:noFill/>
          <a:ln w="9525">
            <a:noFill/>
            <a:miter lim="800000"/>
            <a:headEnd/>
            <a:tailEnd/>
          </a:ln>
        </p:spPr>
      </p:pic>
      <p:sp>
        <p:nvSpPr>
          <p:cNvPr id="8" name="Rectangle 7"/>
          <p:cNvSpPr/>
          <p:nvPr/>
        </p:nvSpPr>
        <p:spPr>
          <a:xfrm>
            <a:off x="0" y="6211669"/>
            <a:ext cx="2590800" cy="646331"/>
          </a:xfrm>
          <a:prstGeom prst="rect">
            <a:avLst/>
          </a:prstGeom>
        </p:spPr>
        <p:txBody>
          <a:bodyPr wrap="square">
            <a:spAutoFit/>
          </a:bodyPr>
          <a:lstStyle/>
          <a:p>
            <a:r>
              <a:rPr lang="en-US" sz="1200" dirty="0">
                <a:solidFill>
                  <a:schemeClr val="bg1"/>
                </a:solidFill>
              </a:rPr>
              <a:t>https://www.census.gov/content/dam/Census/library/visualizations/2016/comm/cb16-54_graphic.jpg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2" descr="Elderly cartoon couple grandmother Royalty Free Vector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3252" name="AutoShape 4" descr="Elderly cartoon couple grandmother Royalty Free Vector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3253" name="Picture 5"/>
          <p:cNvPicPr>
            <a:picLocks noChangeAspect="1" noChangeArrowheads="1"/>
          </p:cNvPicPr>
          <p:nvPr/>
        </p:nvPicPr>
        <p:blipFill>
          <a:blip r:embed="rId2" cstate="print"/>
          <a:srcRect l="22840" t="32292" r="53148" b="21875"/>
          <a:stretch>
            <a:fillRect/>
          </a:stretch>
        </p:blipFill>
        <p:spPr bwMode="auto">
          <a:xfrm>
            <a:off x="3200400" y="1905000"/>
            <a:ext cx="2627168" cy="2819400"/>
          </a:xfrm>
          <a:prstGeom prst="rect">
            <a:avLst/>
          </a:prstGeom>
          <a:noFill/>
          <a:ln w="9525">
            <a:noFill/>
            <a:miter lim="800000"/>
            <a:headEnd/>
            <a:tailEnd/>
          </a:ln>
        </p:spPr>
      </p:pic>
      <p:sp>
        <p:nvSpPr>
          <p:cNvPr id="7" name="Oval 6"/>
          <p:cNvSpPr/>
          <p:nvPr/>
        </p:nvSpPr>
        <p:spPr>
          <a:xfrm>
            <a:off x="533400" y="1219200"/>
            <a:ext cx="2286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Physical</a:t>
            </a:r>
          </a:p>
        </p:txBody>
      </p:sp>
      <p:sp>
        <p:nvSpPr>
          <p:cNvPr id="8" name="Oval 7"/>
          <p:cNvSpPr/>
          <p:nvPr/>
        </p:nvSpPr>
        <p:spPr>
          <a:xfrm>
            <a:off x="6324600" y="1219200"/>
            <a:ext cx="23622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Cognitive</a:t>
            </a:r>
          </a:p>
        </p:txBody>
      </p:sp>
      <p:sp>
        <p:nvSpPr>
          <p:cNvPr id="9" name="Oval 8"/>
          <p:cNvSpPr/>
          <p:nvPr/>
        </p:nvSpPr>
        <p:spPr>
          <a:xfrm>
            <a:off x="304800" y="3886200"/>
            <a:ext cx="25908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Emotional</a:t>
            </a:r>
          </a:p>
        </p:txBody>
      </p:sp>
      <p:sp>
        <p:nvSpPr>
          <p:cNvPr id="10" name="Oval 9"/>
          <p:cNvSpPr/>
          <p:nvPr/>
        </p:nvSpPr>
        <p:spPr>
          <a:xfrm>
            <a:off x="6400800" y="4114800"/>
            <a:ext cx="21336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Social</a:t>
            </a:r>
          </a:p>
        </p:txBody>
      </p:sp>
      <p:sp>
        <p:nvSpPr>
          <p:cNvPr id="12" name="TextBox 11"/>
          <p:cNvSpPr txBox="1"/>
          <p:nvPr/>
        </p:nvSpPr>
        <p:spPr>
          <a:xfrm>
            <a:off x="685800" y="152400"/>
            <a:ext cx="7771679" cy="707886"/>
          </a:xfrm>
          <a:prstGeom prst="rect">
            <a:avLst/>
          </a:prstGeom>
          <a:noFill/>
        </p:spPr>
        <p:txBody>
          <a:bodyPr wrap="none" rtlCol="0">
            <a:spAutoFit/>
          </a:bodyPr>
          <a:lstStyle/>
          <a:p>
            <a:r>
              <a:rPr lang="en-US" sz="4000" dirty="0">
                <a:solidFill>
                  <a:schemeClr val="bg1"/>
                </a:solidFill>
              </a:rPr>
              <a:t>Major Problems of Older Persons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sz="3600" dirty="0">
                <a:effectLst/>
              </a:rPr>
              <a:t>Common health issues faced by the older persons</a:t>
            </a:r>
          </a:p>
        </p:txBody>
      </p:sp>
      <p:sp>
        <p:nvSpPr>
          <p:cNvPr id="3" name="Content Placeholder 2"/>
          <p:cNvSpPr>
            <a:spLocks noGrp="1"/>
          </p:cNvSpPr>
          <p:nvPr>
            <p:ph idx="1"/>
          </p:nvPr>
        </p:nvSpPr>
        <p:spPr>
          <a:xfrm>
            <a:off x="457200" y="1997074"/>
            <a:ext cx="4267200" cy="4525963"/>
          </a:xfrm>
        </p:spPr>
        <p:txBody>
          <a:bodyPr/>
          <a:lstStyle/>
          <a:p>
            <a:r>
              <a:rPr lang="en-US" dirty="0">
                <a:effectLst/>
              </a:rPr>
              <a:t>Arthritis</a:t>
            </a:r>
          </a:p>
          <a:p>
            <a:r>
              <a:rPr lang="en-US" dirty="0">
                <a:effectLst/>
              </a:rPr>
              <a:t>Heart diseases</a:t>
            </a:r>
          </a:p>
          <a:p>
            <a:r>
              <a:rPr lang="en-US" dirty="0">
                <a:effectLst/>
              </a:rPr>
              <a:t>Cancer</a:t>
            </a:r>
          </a:p>
          <a:p>
            <a:r>
              <a:rPr lang="en-US" dirty="0">
                <a:effectLst/>
              </a:rPr>
              <a:t>Respiratory diseases</a:t>
            </a:r>
          </a:p>
          <a:p>
            <a:r>
              <a:rPr lang="en-US" dirty="0">
                <a:effectLst/>
              </a:rPr>
              <a:t>Alzheimer’s disease</a:t>
            </a:r>
          </a:p>
          <a:p>
            <a:r>
              <a:rPr lang="en-US" dirty="0">
                <a:effectLst/>
              </a:rPr>
              <a:t>Osteoporosis</a:t>
            </a:r>
          </a:p>
          <a:p>
            <a:r>
              <a:rPr lang="en-US" dirty="0">
                <a:effectLst/>
              </a:rPr>
              <a:t>Diabetes</a:t>
            </a:r>
          </a:p>
          <a:p>
            <a:endParaRPr lang="en-US" dirty="0">
              <a:effectLst/>
            </a:endParaRPr>
          </a:p>
          <a:p>
            <a:endParaRPr lang="en-US" dirty="0">
              <a:effectLst/>
            </a:endParaRPr>
          </a:p>
        </p:txBody>
      </p:sp>
      <p:sp>
        <p:nvSpPr>
          <p:cNvPr id="4" name="Content Placeholder 2"/>
          <p:cNvSpPr txBox="1">
            <a:spLocks/>
          </p:cNvSpPr>
          <p:nvPr/>
        </p:nvSpPr>
        <p:spPr bwMode="auto">
          <a:xfrm>
            <a:off x="4648200" y="2027237"/>
            <a:ext cx="42672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a:ln>
                  <a:noFill/>
                </a:ln>
                <a:solidFill>
                  <a:schemeClr val="bg1"/>
                </a:solidFill>
                <a:effectLst/>
                <a:uLnTx/>
                <a:uFillTx/>
                <a:latin typeface="+mn-lt"/>
                <a:ea typeface="+mn-ea"/>
                <a:cs typeface="+mn-cs"/>
              </a:rPr>
              <a:t>Influenza and pneumonia</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a:ln>
                  <a:noFill/>
                </a:ln>
                <a:solidFill>
                  <a:schemeClr val="bg1"/>
                </a:solidFill>
                <a:effectLst/>
                <a:uLnTx/>
                <a:uFillTx/>
                <a:latin typeface="+mn-lt"/>
                <a:ea typeface="+mn-ea"/>
                <a:cs typeface="+mn-cs"/>
              </a:rPr>
              <a:t>Falls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a:ln>
                  <a:noFill/>
                </a:ln>
                <a:solidFill>
                  <a:schemeClr val="bg1"/>
                </a:solidFill>
                <a:effectLst/>
                <a:uLnTx/>
                <a:uFillTx/>
                <a:latin typeface="+mn-lt"/>
                <a:ea typeface="+mn-ea"/>
                <a:cs typeface="+mn-cs"/>
              </a:rPr>
              <a:t>Substance abuse</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a:ln>
                  <a:noFill/>
                </a:ln>
                <a:solidFill>
                  <a:schemeClr val="bg1"/>
                </a:solidFill>
                <a:effectLst/>
                <a:uLnTx/>
                <a:uFillTx/>
                <a:latin typeface="+mn-lt"/>
                <a:ea typeface="+mn-ea"/>
                <a:cs typeface="+mn-cs"/>
              </a:rPr>
              <a:t>Obesity</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a:ln>
                  <a:noFill/>
                </a:ln>
                <a:solidFill>
                  <a:schemeClr val="bg1"/>
                </a:solidFill>
                <a:effectLst/>
                <a:uLnTx/>
                <a:uFillTx/>
                <a:latin typeface="+mn-lt"/>
                <a:ea typeface="+mn-ea"/>
                <a:cs typeface="+mn-cs"/>
              </a:rPr>
              <a:t>Depression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a:ln>
                  <a:noFill/>
                </a:ln>
                <a:solidFill>
                  <a:schemeClr val="bg1"/>
                </a:solidFill>
                <a:effectLst/>
                <a:uLnTx/>
                <a:uFillTx/>
                <a:latin typeface="+mn-lt"/>
                <a:ea typeface="+mn-ea"/>
                <a:cs typeface="+mn-cs"/>
              </a:rPr>
              <a:t>Parkinson  </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a:ln>
                <a:noFill/>
              </a:ln>
              <a:solidFill>
                <a:schemeClr val="bg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a:ln>
                <a:noFill/>
              </a:ln>
              <a:solidFill>
                <a:schemeClr val="bg1"/>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EA5A-42AA-8562-8F33-997375B7CC1C}"/>
              </a:ext>
            </a:extLst>
          </p:cNvPr>
          <p:cNvSpPr>
            <a:spLocks noGrp="1"/>
          </p:cNvSpPr>
          <p:nvPr>
            <p:ph type="title"/>
          </p:nvPr>
        </p:nvSpPr>
        <p:spPr>
          <a:xfrm>
            <a:off x="457200" y="76200"/>
            <a:ext cx="8305800" cy="2392362"/>
          </a:xfrm>
        </p:spPr>
        <p:txBody>
          <a:bodyPr/>
          <a:lstStyle/>
          <a:p>
            <a:pPr algn="l"/>
            <a:r>
              <a:rPr lang="en-MY" dirty="0">
                <a:solidFill>
                  <a:schemeClr val="bg1">
                    <a:lumMod val="95000"/>
                  </a:schemeClr>
                </a:solidFill>
                <a:effectLst/>
              </a:rPr>
              <a:t>Ageism</a:t>
            </a:r>
            <a:br>
              <a:rPr lang="en-MY" sz="3200" b="0" dirty="0">
                <a:solidFill>
                  <a:schemeClr val="bg1">
                    <a:lumMod val="95000"/>
                  </a:schemeClr>
                </a:solidFill>
                <a:effectLst/>
              </a:rPr>
            </a:br>
            <a:r>
              <a:rPr lang="en-MY" sz="3200" b="0" dirty="0">
                <a:solidFill>
                  <a:schemeClr val="bg1">
                    <a:lumMod val="95000"/>
                  </a:schemeClr>
                </a:solidFill>
                <a:effectLst/>
              </a:rPr>
              <a:t>refers to </a:t>
            </a:r>
            <a:r>
              <a:rPr lang="en-MY" sz="3200" b="0" dirty="0">
                <a:solidFill>
                  <a:schemeClr val="accent5">
                    <a:lumMod val="90000"/>
                  </a:schemeClr>
                </a:solidFill>
                <a:effectLst/>
              </a:rPr>
              <a:t>how we think </a:t>
            </a:r>
            <a:r>
              <a:rPr lang="en-MY" sz="3200" b="0" dirty="0">
                <a:solidFill>
                  <a:schemeClr val="bg1">
                    <a:lumMod val="95000"/>
                  </a:schemeClr>
                </a:solidFill>
                <a:effectLst/>
              </a:rPr>
              <a:t>(stereotypes),               </a:t>
            </a:r>
            <a:r>
              <a:rPr lang="en-MY" sz="3200" b="0" dirty="0">
                <a:solidFill>
                  <a:schemeClr val="accent5">
                    <a:lumMod val="90000"/>
                  </a:schemeClr>
                </a:solidFill>
                <a:effectLst/>
              </a:rPr>
              <a:t>feel </a:t>
            </a:r>
            <a:r>
              <a:rPr lang="en-MY" sz="3200" b="0" dirty="0">
                <a:solidFill>
                  <a:schemeClr val="bg1">
                    <a:lumMod val="95000"/>
                  </a:schemeClr>
                </a:solidFill>
                <a:effectLst/>
              </a:rPr>
              <a:t>(prejudice) and </a:t>
            </a:r>
            <a:r>
              <a:rPr lang="en-MY" sz="3200" b="0" dirty="0">
                <a:solidFill>
                  <a:schemeClr val="accent5">
                    <a:lumMod val="90000"/>
                  </a:schemeClr>
                </a:solidFill>
                <a:effectLst/>
              </a:rPr>
              <a:t>act </a:t>
            </a:r>
            <a:r>
              <a:rPr lang="en-MY" sz="3200" b="0" dirty="0">
                <a:solidFill>
                  <a:schemeClr val="bg1">
                    <a:lumMod val="95000"/>
                  </a:schemeClr>
                </a:solidFill>
                <a:effectLst/>
              </a:rPr>
              <a:t>(discrimination) towards others or ourselves based on </a:t>
            </a:r>
            <a:r>
              <a:rPr lang="en-MY" sz="3200" b="0" dirty="0">
                <a:solidFill>
                  <a:schemeClr val="accent5">
                    <a:lumMod val="90000"/>
                  </a:schemeClr>
                </a:solidFill>
                <a:effectLst/>
              </a:rPr>
              <a:t>age</a:t>
            </a:r>
            <a:r>
              <a:rPr lang="en-MY" sz="3200" b="0" dirty="0">
                <a:solidFill>
                  <a:schemeClr val="bg1">
                    <a:lumMod val="95000"/>
                  </a:schemeClr>
                </a:solidFill>
                <a:effectLst/>
              </a:rPr>
              <a:t>.</a:t>
            </a:r>
          </a:p>
        </p:txBody>
      </p:sp>
      <p:sp>
        <p:nvSpPr>
          <p:cNvPr id="3" name="Content Placeholder 2">
            <a:extLst>
              <a:ext uri="{FF2B5EF4-FFF2-40B4-BE49-F238E27FC236}">
                <a16:creationId xmlns:a16="http://schemas.microsoft.com/office/drawing/2014/main" id="{05731A6B-1150-F8B7-6C05-69E661FB6786}"/>
              </a:ext>
            </a:extLst>
          </p:cNvPr>
          <p:cNvSpPr>
            <a:spLocks noGrp="1"/>
          </p:cNvSpPr>
          <p:nvPr>
            <p:ph idx="1"/>
          </p:nvPr>
        </p:nvSpPr>
        <p:spPr>
          <a:xfrm>
            <a:off x="28433" y="6400799"/>
            <a:ext cx="8229600" cy="182563"/>
          </a:xfrm>
        </p:spPr>
        <p:txBody>
          <a:bodyPr/>
          <a:lstStyle/>
          <a:p>
            <a:pPr marL="0" indent="0">
              <a:buNone/>
            </a:pPr>
            <a:r>
              <a:rPr lang="en-MY" sz="1800" dirty="0"/>
              <a:t>WHO Global report on ageism</a:t>
            </a:r>
          </a:p>
        </p:txBody>
      </p:sp>
      <p:pic>
        <p:nvPicPr>
          <p:cNvPr id="5" name="Picture 4">
            <a:extLst>
              <a:ext uri="{FF2B5EF4-FFF2-40B4-BE49-F238E27FC236}">
                <a16:creationId xmlns:a16="http://schemas.microsoft.com/office/drawing/2014/main" id="{C3B8EF41-D654-CF89-8627-C749F4554E4D}"/>
              </a:ext>
            </a:extLst>
          </p:cNvPr>
          <p:cNvPicPr>
            <a:picLocks noChangeAspect="1"/>
          </p:cNvPicPr>
          <p:nvPr/>
        </p:nvPicPr>
        <p:blipFill>
          <a:blip r:embed="rId2"/>
          <a:stretch>
            <a:fillRect/>
          </a:stretch>
        </p:blipFill>
        <p:spPr>
          <a:xfrm>
            <a:off x="3637686" y="2631909"/>
            <a:ext cx="5582514" cy="4268476"/>
          </a:xfrm>
          <a:prstGeom prst="rect">
            <a:avLst/>
          </a:prstGeom>
        </p:spPr>
      </p:pic>
      <p:sp>
        <p:nvSpPr>
          <p:cNvPr id="8" name="TextBox 7">
            <a:extLst>
              <a:ext uri="{FF2B5EF4-FFF2-40B4-BE49-F238E27FC236}">
                <a16:creationId xmlns:a16="http://schemas.microsoft.com/office/drawing/2014/main" id="{85BD8492-3D93-E505-A3BC-1A8C89208419}"/>
              </a:ext>
            </a:extLst>
          </p:cNvPr>
          <p:cNvSpPr txBox="1"/>
          <p:nvPr/>
        </p:nvSpPr>
        <p:spPr>
          <a:xfrm>
            <a:off x="127945" y="3811433"/>
            <a:ext cx="3440365"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MY" altLang="ja-JP" sz="2400" b="0" i="0" u="none" strike="noStrike" kern="1200" cap="none" spc="0" normalizeH="0" baseline="0" noProof="0" dirty="0" err="1">
                <a:ln>
                  <a:noFill/>
                </a:ln>
                <a:solidFill>
                  <a:srgbClr val="FFFFFF"/>
                </a:solidFill>
                <a:effectLst/>
                <a:uLnTx/>
                <a:uFillTx/>
                <a:latin typeface="Arial" charset="0"/>
                <a:ea typeface="+mn-ea"/>
                <a:cs typeface="+mn-cs"/>
              </a:rPr>
              <a:t>discriminación</a:t>
            </a:r>
            <a:r>
              <a:rPr kumimoji="0" lang="en-MY" altLang="ja-JP" sz="2400" b="0" i="0" u="none" strike="noStrike" kern="1200" cap="none" spc="0" normalizeH="0" baseline="0" noProof="0" dirty="0">
                <a:ln>
                  <a:noFill/>
                </a:ln>
                <a:solidFill>
                  <a:srgbClr val="FFFFFF"/>
                </a:solidFill>
                <a:effectLst/>
                <a:uLnTx/>
                <a:uFillTx/>
                <a:latin typeface="Arial" charset="0"/>
                <a:ea typeface="+mn-ea"/>
                <a:cs typeface="+mn-cs"/>
              </a:rPr>
              <a:t> </a:t>
            </a:r>
            <a:r>
              <a:rPr kumimoji="0" lang="en-MY" altLang="ja-JP" sz="2400" b="0" i="0" u="none" strike="noStrike" kern="1200" cap="none" spc="0" normalizeH="0" baseline="0" noProof="0" dirty="0" err="1">
                <a:ln>
                  <a:noFill/>
                </a:ln>
                <a:solidFill>
                  <a:srgbClr val="FFFFFF"/>
                </a:solidFill>
                <a:effectLst/>
                <a:uLnTx/>
                <a:uFillTx/>
                <a:latin typeface="Arial" charset="0"/>
                <a:ea typeface="+mn-ea"/>
                <a:cs typeface="+mn-cs"/>
              </a:rPr>
              <a:t>por</a:t>
            </a:r>
            <a:r>
              <a:rPr kumimoji="0" lang="en-MY" altLang="ja-JP" sz="2400" b="0" i="0" u="none" strike="noStrike" kern="1200" cap="none" spc="0" normalizeH="0" baseline="0" noProof="0" dirty="0">
                <a:ln>
                  <a:noFill/>
                </a:ln>
                <a:solidFill>
                  <a:srgbClr val="FFFFFF"/>
                </a:solidFill>
                <a:effectLst/>
                <a:uLnTx/>
                <a:uFillTx/>
                <a:latin typeface="Arial" charset="0"/>
                <a:ea typeface="+mn-ea"/>
                <a:cs typeface="+mn-cs"/>
              </a:rPr>
              <a:t> </a:t>
            </a:r>
            <a:r>
              <a:rPr kumimoji="0" lang="en-MY" altLang="ja-JP" sz="2400" b="0" i="0" u="none" strike="noStrike" kern="1200" cap="none" spc="0" normalizeH="0" baseline="0" noProof="0" dirty="0" err="1">
                <a:ln>
                  <a:noFill/>
                </a:ln>
                <a:solidFill>
                  <a:srgbClr val="FFFFFF"/>
                </a:solidFill>
                <a:effectLst/>
                <a:uLnTx/>
                <a:uFillTx/>
                <a:latin typeface="Arial" charset="0"/>
                <a:ea typeface="+mn-ea"/>
                <a:cs typeface="+mn-cs"/>
              </a:rPr>
              <a:t>edad</a:t>
            </a:r>
            <a:endParaRPr kumimoji="0" lang="en-MY" altLang="ja-JP" sz="2400" b="0" i="0" u="none" strike="noStrike" kern="1200" cap="none" spc="0" normalizeH="0" baseline="0" noProof="0" dirty="0">
              <a:ln>
                <a:noFill/>
              </a:ln>
              <a:solidFill>
                <a:srgbClr val="FFFFFF"/>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MY" altLang="ja-JP" sz="2400" b="0" i="0" u="none" strike="noStrike" kern="1200" cap="none" spc="0" normalizeH="0" baseline="0" noProof="0" dirty="0" err="1">
                <a:ln>
                  <a:noFill/>
                </a:ln>
                <a:solidFill>
                  <a:srgbClr val="FFFFFF"/>
                </a:solidFill>
                <a:effectLst/>
                <a:uLnTx/>
                <a:uFillTx/>
                <a:latin typeface="Arial" charset="0"/>
                <a:ea typeface="+mn-ea"/>
                <a:cs typeface="+mn-cs"/>
              </a:rPr>
              <a:t>l'âgisme</a:t>
            </a:r>
            <a:endParaRPr kumimoji="0" lang="en-MY" altLang="ja-JP" sz="2400" b="0" i="0" u="none" strike="noStrike" kern="1200" cap="none" spc="0" normalizeH="0" baseline="0" noProof="0" dirty="0">
              <a:ln>
                <a:noFill/>
              </a:ln>
              <a:solidFill>
                <a:srgbClr val="FFFFFF"/>
              </a:solidFill>
              <a:effectLst/>
              <a:uLnTx/>
              <a:uFillTx/>
              <a:latin typeface="Arial"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baseline="0" noProof="0" dirty="0">
                <a:ln>
                  <a:noFill/>
                </a:ln>
                <a:solidFill>
                  <a:srgbClr val="FFFFFF"/>
                </a:solidFill>
                <a:effectLst/>
                <a:uLnTx/>
                <a:uFillTx/>
                <a:latin typeface="Arial" charset="0"/>
                <a:ea typeface="+mn-ea"/>
                <a:cs typeface="+mn-cs"/>
              </a:rPr>
              <a:t>年龄歧视</a:t>
            </a:r>
            <a:endParaRPr kumimoji="0" lang="en-MY" sz="2400" b="0" i="0" u="none" strike="noStrike" kern="1200" cap="none" spc="0" normalizeH="0" baseline="0" noProof="0" dirty="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30051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641D-5EC0-8D54-C224-4D8F3EFB440C}"/>
              </a:ext>
            </a:extLst>
          </p:cNvPr>
          <p:cNvSpPr>
            <a:spLocks noGrp="1"/>
          </p:cNvSpPr>
          <p:nvPr>
            <p:ph type="title"/>
          </p:nvPr>
        </p:nvSpPr>
        <p:spPr/>
        <p:txBody>
          <a:bodyPr/>
          <a:lstStyle/>
          <a:p>
            <a:endParaRPr lang="en-MY"/>
          </a:p>
        </p:txBody>
      </p:sp>
      <p:pic>
        <p:nvPicPr>
          <p:cNvPr id="9" name="Content Placeholder 8" descr="A yellow poster with blue text and images&#10;&#10;Description automatically generated">
            <a:extLst>
              <a:ext uri="{FF2B5EF4-FFF2-40B4-BE49-F238E27FC236}">
                <a16:creationId xmlns:a16="http://schemas.microsoft.com/office/drawing/2014/main" id="{6BA1ED5D-EFBC-3F1E-9E7C-0F09592E5BA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7122" y="300796"/>
            <a:ext cx="9398243" cy="5287963"/>
          </a:xfrm>
        </p:spPr>
      </p:pic>
      <p:sp>
        <p:nvSpPr>
          <p:cNvPr id="11" name="TextBox 10">
            <a:extLst>
              <a:ext uri="{FF2B5EF4-FFF2-40B4-BE49-F238E27FC236}">
                <a16:creationId xmlns:a16="http://schemas.microsoft.com/office/drawing/2014/main" id="{DD8232CF-4BE1-7902-FAA0-B65CE9E7FFF6}"/>
              </a:ext>
            </a:extLst>
          </p:cNvPr>
          <p:cNvSpPr txBox="1"/>
          <p:nvPr/>
        </p:nvSpPr>
        <p:spPr>
          <a:xfrm>
            <a:off x="76200" y="6258580"/>
            <a:ext cx="8001000" cy="461665"/>
          </a:xfrm>
          <a:prstGeom prst="rect">
            <a:avLst/>
          </a:prstGeom>
          <a:noFill/>
        </p:spPr>
        <p:txBody>
          <a:bodyPr wrap="square">
            <a:spAutoFit/>
          </a:bodyPr>
          <a:lstStyle/>
          <a:p>
            <a:r>
              <a:rPr lang="en-MY" sz="1200" dirty="0">
                <a:solidFill>
                  <a:schemeClr val="accent5"/>
                </a:solidFill>
              </a:rPr>
              <a:t>https://www.who.int/teams/social-determinants-of-health/demographic-change-and-healthy-ageing/combatting-ageism/global-report-on-ageism</a:t>
            </a:r>
          </a:p>
        </p:txBody>
      </p:sp>
    </p:spTree>
    <p:extLst>
      <p:ext uri="{BB962C8B-B14F-4D97-AF65-F5344CB8AC3E}">
        <p14:creationId xmlns:p14="http://schemas.microsoft.com/office/powerpoint/2010/main" val="459065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680" name="Rectangle 2867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2" name="Rectangle 2868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42713" y="-1142284"/>
            <a:ext cx="68580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4" name="Rectangle 2868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6" name="Rectangle 2868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25298" y="-161647"/>
            <a:ext cx="4894564"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5" name="Picture 3"/>
          <p:cNvPicPr>
            <a:picLocks noGrp="1" noChangeAspect="1" noChangeArrowheads="1"/>
          </p:cNvPicPr>
          <p:nvPr>
            <p:ph idx="1"/>
          </p:nvPr>
        </p:nvPicPr>
        <p:blipFill>
          <a:blip r:embed="rId2" cstate="print"/>
          <a:srcRect l="23426" t="17709" r="34992" b="42708"/>
          <a:stretch>
            <a:fillRect/>
          </a:stretch>
        </p:blipFill>
        <p:spPr bwMode="auto">
          <a:xfrm>
            <a:off x="342900" y="1214042"/>
            <a:ext cx="8458200" cy="4529018"/>
          </a:xfrm>
          <a:prstGeom prst="rect">
            <a:avLst/>
          </a:prstGeom>
          <a:noFill/>
        </p:spPr>
      </p:pic>
      <p:sp>
        <p:nvSpPr>
          <p:cNvPr id="4" name="Title 1"/>
          <p:cNvSpPr txBox="1">
            <a:spLocks/>
          </p:cNvSpPr>
          <p:nvPr/>
        </p:nvSpPr>
        <p:spPr bwMode="auto">
          <a:xfrm>
            <a:off x="0" y="427038"/>
            <a:ext cx="9144000" cy="3352800"/>
          </a:xfrm>
          <a:prstGeom prst="rect">
            <a:avLst/>
          </a:prstGeom>
          <a:solidFill>
            <a:srgbClr val="00B050"/>
          </a:solid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sz="4000" b="1" i="0" u="none" strike="noStrike" kern="0" cap="none" spc="0" normalizeH="0" baseline="0" noProof="0" dirty="0">
                <a:ln>
                  <a:noFill/>
                </a:ln>
                <a:solidFill>
                  <a:srgbClr val="FFFFFF"/>
                </a:solidFill>
                <a:effectLst/>
                <a:uLnTx/>
                <a:uFillTx/>
                <a:latin typeface="Arial"/>
                <a:ea typeface="+mn-ea"/>
                <a:cs typeface="+mn-cs"/>
              </a:rPr>
              <a:t>               2. AI-Powered</a:t>
            </a:r>
            <a:endParaRPr lang="en-US" sz="4000" b="1" kern="0" dirty="0">
              <a:solidFill>
                <a:srgbClr val="FFFFFF"/>
              </a:solidFill>
              <a:latin typeface="Arial"/>
            </a:endParaRPr>
          </a:p>
          <a:p>
            <a:pPr marL="0" marR="0" lvl="0" indent="0" algn="r" defTabSz="914400" rtl="0" eaLnBrk="0" fontAlgn="base" latinLnBrk="0" hangingPunct="0">
              <a:lnSpc>
                <a:spcPct val="100000"/>
              </a:lnSpc>
              <a:spcBef>
                <a:spcPct val="0"/>
              </a:spcBef>
              <a:spcAft>
                <a:spcPts val="600"/>
              </a:spcAft>
              <a:buClrTx/>
              <a:buSzTx/>
              <a:buFontTx/>
              <a:buNone/>
              <a:tabLst/>
              <a:defRPr/>
            </a:pPr>
            <a:r>
              <a:rPr lang="en-US" sz="4000" b="1" kern="0" dirty="0">
                <a:solidFill>
                  <a:srgbClr val="FFFFFF"/>
                </a:solidFill>
                <a:latin typeface="Arial"/>
              </a:rPr>
              <a:t> </a:t>
            </a:r>
            <a:r>
              <a:rPr kumimoji="0" lang="en-US" sz="4000" b="1" i="0" u="none" strike="noStrike" kern="0" cap="none" spc="0" normalizeH="0" baseline="0" noProof="0" dirty="0">
                <a:ln>
                  <a:noFill/>
                </a:ln>
                <a:solidFill>
                  <a:srgbClr val="FFFFFF"/>
                </a:solidFill>
                <a:effectLst/>
                <a:uLnTx/>
                <a:uFillTx/>
                <a:latin typeface="Arial"/>
                <a:ea typeface="+mn-ea"/>
                <a:cs typeface="+mn-cs"/>
              </a:rPr>
              <a:t>Medical Devices for Older Persons</a:t>
            </a:r>
          </a:p>
        </p:txBody>
      </p:sp>
    </p:spTree>
    <p:extLst>
      <p:ext uri="{BB962C8B-B14F-4D97-AF65-F5344CB8AC3E}">
        <p14:creationId xmlns:p14="http://schemas.microsoft.com/office/powerpoint/2010/main" val="359472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8509-0BC3-D44D-7618-99FF23177627}"/>
              </a:ext>
            </a:extLst>
          </p:cNvPr>
          <p:cNvSpPr>
            <a:spLocks noGrp="1"/>
          </p:cNvSpPr>
          <p:nvPr>
            <p:ph type="title"/>
          </p:nvPr>
        </p:nvSpPr>
        <p:spPr/>
        <p:txBody>
          <a:bodyPr/>
          <a:lstStyle/>
          <a:p>
            <a:br>
              <a:rPr lang="en-MY" sz="3600" dirty="0">
                <a:effectLst/>
              </a:rPr>
            </a:br>
            <a:r>
              <a:rPr lang="en-MY" sz="3600" dirty="0">
                <a:effectLst/>
              </a:rPr>
              <a:t>WHO definition of medical devices</a:t>
            </a:r>
            <a:br>
              <a:rPr lang="en-MY" sz="3600" dirty="0">
                <a:effectLst/>
              </a:rPr>
            </a:br>
            <a:endParaRPr lang="en-MY" sz="3600" dirty="0">
              <a:effectLst/>
            </a:endParaRPr>
          </a:p>
        </p:txBody>
      </p:sp>
      <p:sp>
        <p:nvSpPr>
          <p:cNvPr id="3" name="Content Placeholder 2">
            <a:extLst>
              <a:ext uri="{FF2B5EF4-FFF2-40B4-BE49-F238E27FC236}">
                <a16:creationId xmlns:a16="http://schemas.microsoft.com/office/drawing/2014/main" id="{B360BCD2-A329-7AE9-AC44-6A01C270299B}"/>
              </a:ext>
            </a:extLst>
          </p:cNvPr>
          <p:cNvSpPr>
            <a:spLocks noGrp="1"/>
          </p:cNvSpPr>
          <p:nvPr>
            <p:ph idx="1"/>
          </p:nvPr>
        </p:nvSpPr>
        <p:spPr>
          <a:xfrm>
            <a:off x="457200" y="1600200"/>
            <a:ext cx="8458200" cy="4525963"/>
          </a:xfrm>
        </p:spPr>
        <p:txBody>
          <a:bodyPr/>
          <a:lstStyle/>
          <a:p>
            <a:pPr marL="0" indent="0">
              <a:buNone/>
            </a:pPr>
            <a:r>
              <a:rPr lang="en-MY" sz="3200" dirty="0"/>
              <a:t>Medical devices include all the health </a:t>
            </a:r>
            <a:r>
              <a:rPr lang="en-MY" sz="3200" dirty="0">
                <a:solidFill>
                  <a:srgbClr val="FFFF00"/>
                </a:solidFill>
              </a:rPr>
              <a:t>technologies </a:t>
            </a:r>
            <a:r>
              <a:rPr lang="en-MY" sz="3200" dirty="0"/>
              <a:t>(except for vaccines and medicines) required for </a:t>
            </a:r>
            <a:r>
              <a:rPr lang="en-MY" sz="3200" dirty="0">
                <a:solidFill>
                  <a:srgbClr val="FFFF00"/>
                </a:solidFill>
              </a:rPr>
              <a:t>prevention, diagnosis, treatment, monitoring, rehabilitation and palliation. </a:t>
            </a:r>
            <a:r>
              <a:rPr lang="en-MY" sz="3200" dirty="0"/>
              <a:t>They are indispensable for universal health coverage, monitoring wellbeing and addressing outbreaks or emergencies.   </a:t>
            </a:r>
          </a:p>
          <a:p>
            <a:endParaRPr lang="en-MY" sz="3200" dirty="0"/>
          </a:p>
        </p:txBody>
      </p:sp>
    </p:spTree>
    <p:extLst>
      <p:ext uri="{BB962C8B-B14F-4D97-AF65-F5344CB8AC3E}">
        <p14:creationId xmlns:p14="http://schemas.microsoft.com/office/powerpoint/2010/main" val="3934176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8509-0BC3-D44D-7618-99FF23177627}"/>
              </a:ext>
            </a:extLst>
          </p:cNvPr>
          <p:cNvSpPr>
            <a:spLocks noGrp="1"/>
          </p:cNvSpPr>
          <p:nvPr>
            <p:ph type="title"/>
          </p:nvPr>
        </p:nvSpPr>
        <p:spPr/>
        <p:txBody>
          <a:bodyPr/>
          <a:lstStyle/>
          <a:p>
            <a:r>
              <a:rPr lang="en-MY" dirty="0"/>
              <a:t>Categories of medical devices</a:t>
            </a:r>
            <a:br>
              <a:rPr lang="en-MY" dirty="0"/>
            </a:br>
            <a:endParaRPr lang="en-MY" dirty="0"/>
          </a:p>
        </p:txBody>
      </p:sp>
      <p:sp>
        <p:nvSpPr>
          <p:cNvPr id="3" name="Content Placeholder 2">
            <a:extLst>
              <a:ext uri="{FF2B5EF4-FFF2-40B4-BE49-F238E27FC236}">
                <a16:creationId xmlns:a16="http://schemas.microsoft.com/office/drawing/2014/main" id="{B360BCD2-A329-7AE9-AC44-6A01C270299B}"/>
              </a:ext>
            </a:extLst>
          </p:cNvPr>
          <p:cNvSpPr>
            <a:spLocks noGrp="1"/>
          </p:cNvSpPr>
          <p:nvPr>
            <p:ph idx="1"/>
          </p:nvPr>
        </p:nvSpPr>
        <p:spPr>
          <a:xfrm>
            <a:off x="6081367" y="1211097"/>
            <a:ext cx="2959505" cy="4525963"/>
          </a:xfrm>
        </p:spPr>
        <p:txBody>
          <a:bodyPr/>
          <a:lstStyle/>
          <a:p>
            <a:pPr marL="0" indent="0">
              <a:buNone/>
            </a:pPr>
            <a:r>
              <a:rPr lang="en-MY" sz="2000" dirty="0"/>
              <a:t>    single use devices </a:t>
            </a:r>
          </a:p>
          <a:p>
            <a:pPr marL="0" indent="0">
              <a:buNone/>
            </a:pPr>
            <a:r>
              <a:rPr lang="en-MY" sz="2000" dirty="0"/>
              <a:t>    implantable </a:t>
            </a:r>
          </a:p>
          <a:p>
            <a:pPr marL="0" indent="0">
              <a:buNone/>
            </a:pPr>
            <a:r>
              <a:rPr lang="en-MY" sz="2000" dirty="0"/>
              <a:t>    imaging </a:t>
            </a:r>
          </a:p>
          <a:p>
            <a:pPr marL="0" indent="0">
              <a:buNone/>
            </a:pPr>
            <a:r>
              <a:rPr lang="en-MY" sz="2000" dirty="0"/>
              <a:t>    medical equipment </a:t>
            </a:r>
          </a:p>
          <a:p>
            <a:pPr marL="0" indent="0">
              <a:buNone/>
            </a:pPr>
            <a:r>
              <a:rPr lang="en-MY" sz="2000" dirty="0"/>
              <a:t>    software </a:t>
            </a:r>
          </a:p>
          <a:p>
            <a:pPr marL="0" indent="0">
              <a:buNone/>
            </a:pPr>
            <a:r>
              <a:rPr lang="en-MY" sz="2000" dirty="0"/>
              <a:t>    </a:t>
            </a:r>
            <a:r>
              <a:rPr lang="en-MY" sz="2000" i="1" dirty="0"/>
              <a:t>in vitro </a:t>
            </a:r>
            <a:r>
              <a:rPr lang="en-MY" sz="2000" dirty="0"/>
              <a:t>diagnostics  </a:t>
            </a:r>
          </a:p>
          <a:p>
            <a:pPr marL="0" indent="0">
              <a:buNone/>
            </a:pPr>
            <a:r>
              <a:rPr lang="en-MY" sz="2000" dirty="0"/>
              <a:t>    personal protective   	equipment </a:t>
            </a:r>
          </a:p>
          <a:p>
            <a:pPr marL="0" indent="0">
              <a:buNone/>
            </a:pPr>
            <a:r>
              <a:rPr lang="en-MY" sz="2000" dirty="0"/>
              <a:t>  surgical and laboratory 	instruments</a:t>
            </a:r>
          </a:p>
          <a:p>
            <a:pPr marL="0" indent="0">
              <a:buNone/>
            </a:pPr>
            <a:endParaRPr lang="en-MY" sz="2000" dirty="0"/>
          </a:p>
          <a:p>
            <a:pPr marL="0" indent="0">
              <a:buNone/>
            </a:pPr>
            <a:r>
              <a:rPr lang="en-MY" sz="2000" dirty="0"/>
              <a:t> </a:t>
            </a:r>
          </a:p>
          <a:p>
            <a:pPr marL="0" indent="0">
              <a:buNone/>
            </a:pPr>
            <a:endParaRPr lang="en-MY" sz="2000" dirty="0"/>
          </a:p>
        </p:txBody>
      </p:sp>
      <p:pic>
        <p:nvPicPr>
          <p:cNvPr id="4" name="Picture 3">
            <a:extLst>
              <a:ext uri="{FF2B5EF4-FFF2-40B4-BE49-F238E27FC236}">
                <a16:creationId xmlns:a16="http://schemas.microsoft.com/office/drawing/2014/main" id="{40BF104C-D8EA-2663-A5E9-DE2B06502031}"/>
              </a:ext>
            </a:extLst>
          </p:cNvPr>
          <p:cNvPicPr>
            <a:picLocks noChangeAspect="1"/>
          </p:cNvPicPr>
          <p:nvPr/>
        </p:nvPicPr>
        <p:blipFill>
          <a:blip r:embed="rId3"/>
          <a:stretch>
            <a:fillRect/>
          </a:stretch>
        </p:blipFill>
        <p:spPr>
          <a:xfrm>
            <a:off x="304800" y="1199830"/>
            <a:ext cx="1712369" cy="1587713"/>
          </a:xfrm>
          <a:prstGeom prst="rect">
            <a:avLst/>
          </a:prstGeom>
        </p:spPr>
      </p:pic>
      <p:pic>
        <p:nvPicPr>
          <p:cNvPr id="5" name="Picture 4">
            <a:extLst>
              <a:ext uri="{FF2B5EF4-FFF2-40B4-BE49-F238E27FC236}">
                <a16:creationId xmlns:a16="http://schemas.microsoft.com/office/drawing/2014/main" id="{143F8225-81A4-DB1B-D51A-80765E305448}"/>
              </a:ext>
            </a:extLst>
          </p:cNvPr>
          <p:cNvPicPr>
            <a:picLocks noChangeAspect="1"/>
          </p:cNvPicPr>
          <p:nvPr/>
        </p:nvPicPr>
        <p:blipFill>
          <a:blip r:embed="rId4"/>
          <a:stretch>
            <a:fillRect/>
          </a:stretch>
        </p:blipFill>
        <p:spPr>
          <a:xfrm>
            <a:off x="310487" y="3059876"/>
            <a:ext cx="1899313" cy="1263906"/>
          </a:xfrm>
          <a:prstGeom prst="rect">
            <a:avLst/>
          </a:prstGeom>
        </p:spPr>
      </p:pic>
      <p:pic>
        <p:nvPicPr>
          <p:cNvPr id="6" name="Picture 5">
            <a:extLst>
              <a:ext uri="{FF2B5EF4-FFF2-40B4-BE49-F238E27FC236}">
                <a16:creationId xmlns:a16="http://schemas.microsoft.com/office/drawing/2014/main" id="{0C542EE6-3C27-4955-DECC-89E2536D2C13}"/>
              </a:ext>
            </a:extLst>
          </p:cNvPr>
          <p:cNvPicPr>
            <a:picLocks noChangeAspect="1"/>
          </p:cNvPicPr>
          <p:nvPr/>
        </p:nvPicPr>
        <p:blipFill>
          <a:blip r:embed="rId5"/>
          <a:stretch>
            <a:fillRect/>
          </a:stretch>
        </p:blipFill>
        <p:spPr>
          <a:xfrm>
            <a:off x="232011" y="5361801"/>
            <a:ext cx="3409950" cy="1343025"/>
          </a:xfrm>
          <a:prstGeom prst="rect">
            <a:avLst/>
          </a:prstGeom>
        </p:spPr>
      </p:pic>
      <p:pic>
        <p:nvPicPr>
          <p:cNvPr id="7" name="Picture 6">
            <a:extLst>
              <a:ext uri="{FF2B5EF4-FFF2-40B4-BE49-F238E27FC236}">
                <a16:creationId xmlns:a16="http://schemas.microsoft.com/office/drawing/2014/main" id="{83419A97-F18B-E3BF-06AF-9067EF9E6C4A}"/>
              </a:ext>
            </a:extLst>
          </p:cNvPr>
          <p:cNvPicPr>
            <a:picLocks noChangeAspect="1"/>
          </p:cNvPicPr>
          <p:nvPr/>
        </p:nvPicPr>
        <p:blipFill>
          <a:blip r:embed="rId6"/>
          <a:stretch>
            <a:fillRect/>
          </a:stretch>
        </p:blipFill>
        <p:spPr>
          <a:xfrm>
            <a:off x="6781800" y="5030587"/>
            <a:ext cx="1827413" cy="1827413"/>
          </a:xfrm>
          <a:prstGeom prst="rect">
            <a:avLst/>
          </a:prstGeom>
        </p:spPr>
      </p:pic>
      <p:pic>
        <p:nvPicPr>
          <p:cNvPr id="11" name="Picture 10">
            <a:extLst>
              <a:ext uri="{FF2B5EF4-FFF2-40B4-BE49-F238E27FC236}">
                <a16:creationId xmlns:a16="http://schemas.microsoft.com/office/drawing/2014/main" id="{9890CEAB-5025-4ACA-B66F-0C0581B12E13}"/>
              </a:ext>
            </a:extLst>
          </p:cNvPr>
          <p:cNvPicPr>
            <a:picLocks noChangeAspect="1"/>
          </p:cNvPicPr>
          <p:nvPr/>
        </p:nvPicPr>
        <p:blipFill>
          <a:blip r:embed="rId7"/>
          <a:stretch>
            <a:fillRect/>
          </a:stretch>
        </p:blipFill>
        <p:spPr>
          <a:xfrm>
            <a:off x="3638549" y="984879"/>
            <a:ext cx="2343150" cy="1952625"/>
          </a:xfrm>
          <a:prstGeom prst="rect">
            <a:avLst/>
          </a:prstGeom>
        </p:spPr>
      </p:pic>
      <p:pic>
        <p:nvPicPr>
          <p:cNvPr id="12" name="Picture 11">
            <a:extLst>
              <a:ext uri="{FF2B5EF4-FFF2-40B4-BE49-F238E27FC236}">
                <a16:creationId xmlns:a16="http://schemas.microsoft.com/office/drawing/2014/main" id="{8D06ED49-BCC7-B0CB-7355-2EC5FB445136}"/>
              </a:ext>
            </a:extLst>
          </p:cNvPr>
          <p:cNvPicPr>
            <a:picLocks noChangeAspect="1"/>
          </p:cNvPicPr>
          <p:nvPr/>
        </p:nvPicPr>
        <p:blipFill rotWithShape="1">
          <a:blip r:embed="rId8"/>
          <a:srcRect l="22265" r="13605"/>
          <a:stretch/>
        </p:blipFill>
        <p:spPr>
          <a:xfrm>
            <a:off x="4571999" y="4191000"/>
            <a:ext cx="1501657" cy="2341603"/>
          </a:xfrm>
          <a:prstGeom prst="rect">
            <a:avLst/>
          </a:prstGeom>
        </p:spPr>
      </p:pic>
      <p:pic>
        <p:nvPicPr>
          <p:cNvPr id="13" name="Picture 12">
            <a:extLst>
              <a:ext uri="{FF2B5EF4-FFF2-40B4-BE49-F238E27FC236}">
                <a16:creationId xmlns:a16="http://schemas.microsoft.com/office/drawing/2014/main" id="{50D8E836-F969-3D90-5A5D-7C2342B0D5A4}"/>
              </a:ext>
            </a:extLst>
          </p:cNvPr>
          <p:cNvPicPr>
            <a:picLocks noChangeAspect="1"/>
          </p:cNvPicPr>
          <p:nvPr/>
        </p:nvPicPr>
        <p:blipFill>
          <a:blip r:embed="rId9"/>
          <a:stretch>
            <a:fillRect/>
          </a:stretch>
        </p:blipFill>
        <p:spPr>
          <a:xfrm>
            <a:off x="3152775" y="2624137"/>
            <a:ext cx="2838450" cy="1609725"/>
          </a:xfrm>
          <a:prstGeom prst="rect">
            <a:avLst/>
          </a:prstGeom>
        </p:spPr>
      </p:pic>
    </p:spTree>
    <p:extLst>
      <p:ext uri="{BB962C8B-B14F-4D97-AF65-F5344CB8AC3E}">
        <p14:creationId xmlns:p14="http://schemas.microsoft.com/office/powerpoint/2010/main" val="250794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3320-E873-9CA3-3602-F60064DD6EA5}"/>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06DF987F-FF32-D75D-30BF-207C840B5512}"/>
              </a:ext>
            </a:extLst>
          </p:cNvPr>
          <p:cNvSpPr>
            <a:spLocks noGrp="1"/>
          </p:cNvSpPr>
          <p:nvPr>
            <p:ph idx="1"/>
          </p:nvPr>
        </p:nvSpPr>
        <p:spPr/>
        <p:txBody>
          <a:bodyPr/>
          <a:lstStyle/>
          <a:p>
            <a:endParaRPr lang="en-MY"/>
          </a:p>
        </p:txBody>
      </p:sp>
      <p:pic>
        <p:nvPicPr>
          <p:cNvPr id="5" name="Picture 4">
            <a:extLst>
              <a:ext uri="{FF2B5EF4-FFF2-40B4-BE49-F238E27FC236}">
                <a16:creationId xmlns:a16="http://schemas.microsoft.com/office/drawing/2014/main" id="{6CDF84BE-0A6D-A49F-0A48-65F7D5C5BB30}"/>
              </a:ext>
            </a:extLst>
          </p:cNvPr>
          <p:cNvPicPr>
            <a:picLocks noChangeAspect="1"/>
          </p:cNvPicPr>
          <p:nvPr/>
        </p:nvPicPr>
        <p:blipFill>
          <a:blip r:embed="rId3"/>
          <a:stretch>
            <a:fillRect/>
          </a:stretch>
        </p:blipFill>
        <p:spPr>
          <a:xfrm>
            <a:off x="-609600" y="-228600"/>
            <a:ext cx="10977335" cy="7086599"/>
          </a:xfrm>
          <a:prstGeom prst="rect">
            <a:avLst/>
          </a:prstGeom>
        </p:spPr>
      </p:pic>
      <p:sp>
        <p:nvSpPr>
          <p:cNvPr id="6" name="TextBox 5">
            <a:extLst>
              <a:ext uri="{FF2B5EF4-FFF2-40B4-BE49-F238E27FC236}">
                <a16:creationId xmlns:a16="http://schemas.microsoft.com/office/drawing/2014/main" id="{24558F44-E47F-E53F-9489-C8CEF0E367A4}"/>
              </a:ext>
            </a:extLst>
          </p:cNvPr>
          <p:cNvSpPr txBox="1"/>
          <p:nvPr/>
        </p:nvSpPr>
        <p:spPr>
          <a:xfrm>
            <a:off x="176763" y="6400800"/>
            <a:ext cx="6147837"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Ageism in artificial intelligence for health: WHO policy brief</a:t>
            </a:r>
            <a:endParaRPr kumimoji="0" lang="en-MY" sz="1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427052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458200" cy="4749799"/>
          </a:xfrm>
          <a:noFill/>
        </p:spPr>
        <p:txBody>
          <a:bodyPr/>
          <a:lstStyle/>
          <a:p>
            <a:pPr algn="ctr">
              <a:buNone/>
            </a:pPr>
            <a:r>
              <a:rPr lang="en-US" sz="4000" dirty="0">
                <a:solidFill>
                  <a:srgbClr val="FFFF00"/>
                </a:solidFill>
                <a:latin typeface="+mn-lt"/>
                <a:ea typeface="+mn-ea"/>
                <a:cs typeface="+mn-cs"/>
              </a:rPr>
              <a:t>  </a:t>
            </a:r>
            <a:r>
              <a:rPr lang="en-US" sz="4000" b="1" dirty="0">
                <a:solidFill>
                  <a:srgbClr val="FFFF00"/>
                </a:solidFill>
                <a:latin typeface="+mn-lt"/>
                <a:ea typeface="+mn-ea"/>
                <a:cs typeface="+mn-cs"/>
              </a:rPr>
              <a:t>Disclosure of                         Conflicts of Interest</a:t>
            </a:r>
          </a:p>
          <a:p>
            <a:pPr algn="ctr">
              <a:buNone/>
            </a:pPr>
            <a:endParaRPr lang="en-US" sz="4000" b="1" dirty="0"/>
          </a:p>
          <a:p>
            <a:pPr algn="ctr">
              <a:buNone/>
            </a:pPr>
            <a:r>
              <a:rPr lang="en-US" sz="4000" b="1" dirty="0"/>
              <a:t>  I </a:t>
            </a:r>
            <a:r>
              <a:rPr lang="en-US" sz="4000" dirty="0"/>
              <a:t> have no potential conflicts of interest to declare with regards to this presentation.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DB47-D2F1-21B3-1BB8-ED33533270BF}"/>
              </a:ext>
            </a:extLst>
          </p:cNvPr>
          <p:cNvSpPr>
            <a:spLocks noGrp="1"/>
          </p:cNvSpPr>
          <p:nvPr>
            <p:ph type="title"/>
          </p:nvPr>
        </p:nvSpPr>
        <p:spPr>
          <a:xfrm>
            <a:off x="457200" y="152400"/>
            <a:ext cx="8229600" cy="1143000"/>
          </a:xfrm>
        </p:spPr>
        <p:txBody>
          <a:bodyPr/>
          <a:lstStyle/>
          <a:p>
            <a:r>
              <a:rPr lang="en-MY" sz="2800" dirty="0">
                <a:effectLst/>
              </a:rPr>
              <a:t>Gartner’s Hype Cycle is a graphical prediction of a common pattern that arises with each new technology or other innovation</a:t>
            </a:r>
          </a:p>
        </p:txBody>
      </p:sp>
      <p:pic>
        <p:nvPicPr>
          <p:cNvPr id="5" name="Content Placeholder 4" descr="A diagram of a curve&#10;&#10;Description automatically generated">
            <a:extLst>
              <a:ext uri="{FF2B5EF4-FFF2-40B4-BE49-F238E27FC236}">
                <a16:creationId xmlns:a16="http://schemas.microsoft.com/office/drawing/2014/main" id="{903682BD-7376-0B78-A8CA-6393B2D583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0" y="1599380"/>
            <a:ext cx="8458200" cy="5106220"/>
          </a:xfrm>
        </p:spPr>
      </p:pic>
    </p:spTree>
    <p:extLst>
      <p:ext uri="{BB962C8B-B14F-4D97-AF65-F5344CB8AC3E}">
        <p14:creationId xmlns:p14="http://schemas.microsoft.com/office/powerpoint/2010/main" val="2912147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E6ADA-60E3-97D6-7D38-C9836719A7F4}"/>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E75C0D56-812C-FE50-08A7-3A4A27E73340}"/>
              </a:ext>
            </a:extLst>
          </p:cNvPr>
          <p:cNvSpPr>
            <a:spLocks noGrp="1"/>
          </p:cNvSpPr>
          <p:nvPr>
            <p:ph idx="1"/>
          </p:nvPr>
        </p:nvSpPr>
        <p:spPr>
          <a:xfrm>
            <a:off x="457200" y="5989637"/>
            <a:ext cx="8229600" cy="563563"/>
          </a:xfrm>
        </p:spPr>
        <p:txBody>
          <a:bodyPr/>
          <a:lstStyle/>
          <a:p>
            <a:pPr marL="0" indent="0">
              <a:buNone/>
            </a:pPr>
            <a:r>
              <a:rPr lang="en-MY" sz="1800" dirty="0">
                <a:effectLst/>
              </a:rPr>
              <a:t>Levy et al   Front. Med. Technol., June 2023</a:t>
            </a:r>
          </a:p>
          <a:p>
            <a:pPr marL="0" indent="0">
              <a:buNone/>
            </a:pPr>
            <a:r>
              <a:rPr lang="en-MY" sz="1800" dirty="0">
                <a:effectLst/>
              </a:rPr>
              <a:t>https://www.frontiersin.org/articles/10.3389/fmedt.2023.1206969/full</a:t>
            </a:r>
          </a:p>
        </p:txBody>
      </p:sp>
      <p:pic>
        <p:nvPicPr>
          <p:cNvPr id="4" name="Picture 3">
            <a:extLst>
              <a:ext uri="{FF2B5EF4-FFF2-40B4-BE49-F238E27FC236}">
                <a16:creationId xmlns:a16="http://schemas.microsoft.com/office/drawing/2014/main" id="{35E85EE4-6654-62FA-D035-F0DB84213D40}"/>
              </a:ext>
            </a:extLst>
          </p:cNvPr>
          <p:cNvPicPr>
            <a:picLocks noChangeAspect="1"/>
          </p:cNvPicPr>
          <p:nvPr/>
        </p:nvPicPr>
        <p:blipFill>
          <a:blip r:embed="rId3"/>
          <a:stretch>
            <a:fillRect/>
          </a:stretch>
        </p:blipFill>
        <p:spPr>
          <a:xfrm>
            <a:off x="71437" y="304800"/>
            <a:ext cx="9001125" cy="4933950"/>
          </a:xfrm>
          <a:prstGeom prst="rect">
            <a:avLst/>
          </a:prstGeom>
        </p:spPr>
      </p:pic>
    </p:spTree>
    <p:extLst>
      <p:ext uri="{BB962C8B-B14F-4D97-AF65-F5344CB8AC3E}">
        <p14:creationId xmlns:p14="http://schemas.microsoft.com/office/powerpoint/2010/main" val="2318829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3B49-C233-5450-7102-7A00E1F9C249}"/>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0D85A60B-97D5-DF2D-AA54-B7117C06CD96}"/>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6FA468FF-ECBE-8AFC-0F63-1BB35C3C20B3}"/>
              </a:ext>
            </a:extLst>
          </p:cNvPr>
          <p:cNvPicPr>
            <a:picLocks noChangeAspect="1"/>
          </p:cNvPicPr>
          <p:nvPr/>
        </p:nvPicPr>
        <p:blipFill>
          <a:blip r:embed="rId3"/>
          <a:stretch>
            <a:fillRect/>
          </a:stretch>
        </p:blipFill>
        <p:spPr>
          <a:xfrm>
            <a:off x="1231392" y="0"/>
            <a:ext cx="7455408" cy="6858000"/>
          </a:xfrm>
          <a:prstGeom prst="rect">
            <a:avLst/>
          </a:prstGeom>
        </p:spPr>
      </p:pic>
    </p:spTree>
    <p:extLst>
      <p:ext uri="{BB962C8B-B14F-4D97-AF65-F5344CB8AC3E}">
        <p14:creationId xmlns:p14="http://schemas.microsoft.com/office/powerpoint/2010/main" val="66313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58C7-D41A-CEDA-531B-D426F12F6897}"/>
              </a:ext>
            </a:extLst>
          </p:cNvPr>
          <p:cNvSpPr>
            <a:spLocks noGrp="1"/>
          </p:cNvSpPr>
          <p:nvPr>
            <p:ph type="title"/>
          </p:nvPr>
        </p:nvSpPr>
        <p:spPr/>
        <p:txBody>
          <a:bodyPr/>
          <a:lstStyle/>
          <a:p>
            <a:endParaRPr lang="en-MY"/>
          </a:p>
        </p:txBody>
      </p:sp>
      <p:pic>
        <p:nvPicPr>
          <p:cNvPr id="5" name="Content Placeholder 4" descr="A diagram of a medical model&#10;&#10;Description automatically generated with medium confidence">
            <a:extLst>
              <a:ext uri="{FF2B5EF4-FFF2-40B4-BE49-F238E27FC236}">
                <a16:creationId xmlns:a16="http://schemas.microsoft.com/office/drawing/2014/main" id="{45F15DF8-246E-19FD-A76F-B61E3A8AFA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74638"/>
            <a:ext cx="9153099" cy="5851525"/>
          </a:xfrm>
        </p:spPr>
      </p:pic>
    </p:spTree>
    <p:extLst>
      <p:ext uri="{BB962C8B-B14F-4D97-AF65-F5344CB8AC3E}">
        <p14:creationId xmlns:p14="http://schemas.microsoft.com/office/powerpoint/2010/main" val="112459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esk with stethoscope and computer keyboard">
            <a:extLst>
              <a:ext uri="{FF2B5EF4-FFF2-40B4-BE49-F238E27FC236}">
                <a16:creationId xmlns:a16="http://schemas.microsoft.com/office/drawing/2014/main" id="{E0AAED17-8462-83A4-F203-77C4D082B922}"/>
              </a:ext>
            </a:extLst>
          </p:cNvPr>
          <p:cNvPicPr>
            <a:picLocks noChangeAspect="1"/>
          </p:cNvPicPr>
          <p:nvPr/>
        </p:nvPicPr>
        <p:blipFill rotWithShape="1">
          <a:blip r:embed="rId2">
            <a:alphaModFix/>
          </a:blip>
          <a:srcRect l="11000" r="-1" b="-1"/>
          <a:stretch/>
        </p:blipFill>
        <p:spPr>
          <a:xfrm>
            <a:off x="20" y="10"/>
            <a:ext cx="9143979" cy="6857990"/>
          </a:xfrm>
          <a:prstGeom prst="rect">
            <a:avLst/>
          </a:prstGeom>
        </p:spPr>
      </p:pic>
      <p:sp>
        <p:nvSpPr>
          <p:cNvPr id="8" name="Rectangle 7">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19465" y="-2819458"/>
            <a:ext cx="3512260" cy="9151192"/>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58659-27E9-1024-8D66-9FB797AE1947}"/>
              </a:ext>
            </a:extLst>
          </p:cNvPr>
          <p:cNvSpPr>
            <a:spLocks noGrp="1"/>
          </p:cNvSpPr>
          <p:nvPr>
            <p:ph type="title"/>
          </p:nvPr>
        </p:nvSpPr>
        <p:spPr>
          <a:xfrm>
            <a:off x="571500" y="1137434"/>
            <a:ext cx="5850495" cy="1520987"/>
          </a:xfrm>
        </p:spPr>
        <p:txBody>
          <a:bodyPr vert="horz" lIns="91440" tIns="45720" rIns="91440" bIns="45720" rtlCol="0" anchor="t">
            <a:noAutofit/>
          </a:bodyPr>
          <a:lstStyle/>
          <a:p>
            <a:pPr marL="0" indent="0" algn="l" eaLnBrk="1" hangingPunct="1">
              <a:lnSpc>
                <a:spcPct val="90000"/>
              </a:lnSpc>
            </a:pPr>
            <a:r>
              <a:rPr lang="en-US" sz="4000" kern="1200" dirty="0">
                <a:solidFill>
                  <a:srgbClr val="FFFFFF"/>
                </a:solidFill>
              </a:rPr>
              <a:t>Beyond the Hypes:</a:t>
            </a:r>
            <a:br>
              <a:rPr lang="en-US" sz="4000" kern="1200" dirty="0">
                <a:solidFill>
                  <a:srgbClr val="FFFFFF"/>
                </a:solidFill>
              </a:rPr>
            </a:br>
            <a:r>
              <a:rPr lang="en-US" sz="4000" kern="1200" dirty="0">
                <a:solidFill>
                  <a:srgbClr val="FFFFFF"/>
                </a:solidFill>
              </a:rPr>
              <a:t>AI in medical devices</a:t>
            </a:r>
            <a:br>
              <a:rPr lang="en-US" sz="4000" kern="1200" dirty="0">
                <a:solidFill>
                  <a:srgbClr val="FFFFFF"/>
                </a:solidFill>
              </a:rPr>
            </a:br>
            <a:endParaRPr lang="en-US" sz="4000" kern="1200" dirty="0">
              <a:solidFill>
                <a:srgbClr val="FFFFFF"/>
              </a:solidFill>
            </a:endParaRPr>
          </a:p>
        </p:txBody>
      </p:sp>
      <p:sp>
        <p:nvSpPr>
          <p:cNvPr id="10" name="Rectangle 9">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55769" y="1075816"/>
            <a:ext cx="2425271" cy="9151191"/>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8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B925-391D-E942-5004-C6596889EB99}"/>
              </a:ext>
            </a:extLst>
          </p:cNvPr>
          <p:cNvSpPr>
            <a:spLocks noGrp="1"/>
          </p:cNvSpPr>
          <p:nvPr>
            <p:ph type="title"/>
          </p:nvPr>
        </p:nvSpPr>
        <p:spPr/>
        <p:txBody>
          <a:bodyPr/>
          <a:lstStyle/>
          <a:p>
            <a:r>
              <a:rPr lang="en-US" sz="4000" dirty="0"/>
              <a:t>Roles of AI technologies in elderly healthcare   1/2</a:t>
            </a:r>
            <a:endParaRPr lang="en-MY" sz="4000" dirty="0"/>
          </a:p>
        </p:txBody>
      </p:sp>
      <p:sp>
        <p:nvSpPr>
          <p:cNvPr id="3" name="Content Placeholder 2">
            <a:extLst>
              <a:ext uri="{FF2B5EF4-FFF2-40B4-BE49-F238E27FC236}">
                <a16:creationId xmlns:a16="http://schemas.microsoft.com/office/drawing/2014/main" id="{865EAAE7-FCD0-A463-7DAC-264CFC98645C}"/>
              </a:ext>
            </a:extLst>
          </p:cNvPr>
          <p:cNvSpPr>
            <a:spLocks noGrp="1"/>
          </p:cNvSpPr>
          <p:nvPr>
            <p:ph idx="1"/>
          </p:nvPr>
        </p:nvSpPr>
        <p:spPr>
          <a:xfrm>
            <a:off x="457200" y="2332037"/>
            <a:ext cx="8229600" cy="3001963"/>
          </a:xfrm>
        </p:spPr>
        <p:txBody>
          <a:bodyPr/>
          <a:lstStyle/>
          <a:p>
            <a:r>
              <a:rPr lang="en-US" sz="3600" dirty="0"/>
              <a:t>Rehabilitation therapists</a:t>
            </a:r>
          </a:p>
          <a:p>
            <a:r>
              <a:rPr lang="en-US" sz="3600" dirty="0"/>
              <a:t>Emotional supporters</a:t>
            </a:r>
          </a:p>
          <a:p>
            <a:r>
              <a:rPr lang="en-US" sz="3600" dirty="0"/>
              <a:t>Social facilitators</a:t>
            </a:r>
          </a:p>
          <a:p>
            <a:r>
              <a:rPr lang="en-US" sz="3600" dirty="0"/>
              <a:t>Supervisors</a:t>
            </a:r>
          </a:p>
          <a:p>
            <a:r>
              <a:rPr lang="en-US" sz="3600" dirty="0"/>
              <a:t>Cognitive promoters </a:t>
            </a:r>
          </a:p>
          <a:p>
            <a:endParaRPr lang="en-US" sz="3600" dirty="0"/>
          </a:p>
          <a:p>
            <a:endParaRPr lang="en-MY" sz="3600" dirty="0"/>
          </a:p>
        </p:txBody>
      </p:sp>
    </p:spTree>
    <p:extLst>
      <p:ext uri="{BB962C8B-B14F-4D97-AF65-F5344CB8AC3E}">
        <p14:creationId xmlns:p14="http://schemas.microsoft.com/office/powerpoint/2010/main" val="2920185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2180-A49C-C704-69E0-A2346B76BE20}"/>
              </a:ext>
            </a:extLst>
          </p:cNvPr>
          <p:cNvSpPr>
            <a:spLocks noGrp="1"/>
          </p:cNvSpPr>
          <p:nvPr>
            <p:ph type="title"/>
          </p:nvPr>
        </p:nvSpPr>
        <p:spPr/>
        <p:txBody>
          <a:bodyPr/>
          <a:lstStyle/>
          <a:p>
            <a:r>
              <a:rPr lang="en-MY" sz="4000" dirty="0"/>
              <a:t>Functions of </a:t>
            </a:r>
            <a:r>
              <a:rPr lang="en-US" sz="4000" dirty="0"/>
              <a:t>AI technologies in elderly healthcare   2/2</a:t>
            </a:r>
            <a:endParaRPr lang="en-MY" sz="4000" dirty="0"/>
          </a:p>
        </p:txBody>
      </p:sp>
      <p:sp>
        <p:nvSpPr>
          <p:cNvPr id="3" name="Content Placeholder 2">
            <a:extLst>
              <a:ext uri="{FF2B5EF4-FFF2-40B4-BE49-F238E27FC236}">
                <a16:creationId xmlns:a16="http://schemas.microsoft.com/office/drawing/2014/main" id="{7999FA94-7FEE-E623-11E0-C45CA77525F2}"/>
              </a:ext>
            </a:extLst>
          </p:cNvPr>
          <p:cNvSpPr>
            <a:spLocks noGrp="1"/>
          </p:cNvSpPr>
          <p:nvPr>
            <p:ph idx="1"/>
          </p:nvPr>
        </p:nvSpPr>
        <p:spPr>
          <a:xfrm>
            <a:off x="609600" y="2332037"/>
            <a:ext cx="8229600" cy="4525963"/>
          </a:xfrm>
        </p:spPr>
        <p:txBody>
          <a:bodyPr/>
          <a:lstStyle/>
          <a:p>
            <a:r>
              <a:rPr lang="en-US" sz="3600" b="0" i="0" u="none" strike="noStrike" baseline="0" dirty="0">
                <a:latin typeface="Arial" panose="020B0604020202020204" pitchFamily="34" charset="0"/>
                <a:cs typeface="Arial" panose="020B0604020202020204" pitchFamily="34" charset="0"/>
              </a:rPr>
              <a:t>Rehabilitation </a:t>
            </a:r>
          </a:p>
          <a:p>
            <a:r>
              <a:rPr lang="en-US" sz="3600" b="0" i="0" u="none" strike="noStrike" baseline="0" dirty="0">
                <a:latin typeface="Arial" panose="020B0604020202020204" pitchFamily="34" charset="0"/>
                <a:cs typeface="Arial" panose="020B0604020202020204" pitchFamily="34" charset="0"/>
              </a:rPr>
              <a:t>Social interaction </a:t>
            </a:r>
          </a:p>
          <a:p>
            <a:r>
              <a:rPr lang="en-US" sz="3600" b="0" i="0" u="none" strike="noStrike" baseline="0" dirty="0">
                <a:latin typeface="Arial" panose="020B0604020202020204" pitchFamily="34" charset="0"/>
                <a:cs typeface="Arial" panose="020B0604020202020204" pitchFamily="34" charset="0"/>
              </a:rPr>
              <a:t>Companionship and support </a:t>
            </a:r>
          </a:p>
          <a:p>
            <a:r>
              <a:rPr lang="en-US" sz="3600" b="0" i="0" u="none" strike="noStrike" baseline="0" dirty="0">
                <a:latin typeface="Arial" panose="020B0604020202020204" pitchFamily="34" charset="0"/>
                <a:cs typeface="Arial" panose="020B0604020202020204" pitchFamily="34" charset="0"/>
              </a:rPr>
              <a:t>Cognitive training</a:t>
            </a:r>
          </a:p>
          <a:p>
            <a:r>
              <a:rPr lang="en-US" sz="3600" b="0" i="0" u="none" strike="noStrike" baseline="0" dirty="0">
                <a:latin typeface="Arial" panose="020B0604020202020204" pitchFamily="34" charset="0"/>
                <a:cs typeface="Arial" panose="020B0604020202020204" pitchFamily="34" charset="0"/>
              </a:rPr>
              <a:t>Alerting</a:t>
            </a:r>
            <a:r>
              <a:rPr lang="en-US" sz="3600" dirty="0">
                <a:latin typeface="Arial" panose="020B0604020202020204" pitchFamily="34" charset="0"/>
                <a:cs typeface="Arial" panose="020B0604020202020204" pitchFamily="34" charset="0"/>
              </a:rPr>
              <a:t> </a:t>
            </a:r>
            <a:r>
              <a:rPr lang="en-US" sz="3600" b="0" i="0" u="none" strike="noStrike" baseline="0" dirty="0">
                <a:latin typeface="Arial" panose="020B0604020202020204" pitchFamily="34" charset="0"/>
                <a:cs typeface="Arial" panose="020B0604020202020204" pitchFamily="34" charset="0"/>
              </a:rPr>
              <a:t>and monitoring </a:t>
            </a:r>
          </a:p>
          <a:p>
            <a:endParaRPr lang="en-US" sz="3600" dirty="0">
              <a:latin typeface="Arial" panose="020B0604020202020204" pitchFamily="34" charset="0"/>
              <a:cs typeface="Arial" panose="020B0604020202020204" pitchFamily="34" charset="0"/>
            </a:endParaRPr>
          </a:p>
          <a:p>
            <a:pPr marL="0" indent="0">
              <a:buNone/>
            </a:pPr>
            <a:r>
              <a:rPr lang="en-US" sz="3600" b="0" i="0" u="none" strike="noStrike" baseline="0" dirty="0">
                <a:latin typeface="Arial" panose="020B0604020202020204" pitchFamily="34" charset="0"/>
                <a:cs typeface="Arial" panose="020B0604020202020204" pitchFamily="34" charset="0"/>
              </a:rPr>
              <a:t> </a:t>
            </a:r>
            <a:endParaRPr lang="en-MY"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621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370637"/>
            <a:ext cx="8229600" cy="258763"/>
          </a:xfrm>
        </p:spPr>
        <p:txBody>
          <a:bodyPr/>
          <a:lstStyle/>
          <a:p>
            <a:pPr>
              <a:buNone/>
            </a:pPr>
            <a:r>
              <a:rPr lang="en-US" sz="2000" dirty="0">
                <a:effectLst/>
              </a:rPr>
              <a:t>https://mindsea.com/ai-senior-care/</a:t>
            </a:r>
          </a:p>
        </p:txBody>
      </p:sp>
      <p:pic>
        <p:nvPicPr>
          <p:cNvPr id="89090" name="Picture 2" descr="https://mindsea.com/wp-content/uploads/2021/03/Screen-Shot-2021-03-10-at-1.47.49-PM.png"/>
          <p:cNvPicPr>
            <a:picLocks noChangeAspect="1" noChangeArrowheads="1"/>
          </p:cNvPicPr>
          <p:nvPr/>
        </p:nvPicPr>
        <p:blipFill>
          <a:blip r:embed="rId3" cstate="print"/>
          <a:srcRect/>
          <a:stretch>
            <a:fillRect/>
          </a:stretch>
        </p:blipFill>
        <p:spPr bwMode="auto">
          <a:xfrm>
            <a:off x="-79265" y="1066800"/>
            <a:ext cx="9375665" cy="4638676"/>
          </a:xfrm>
          <a:prstGeom prst="rect">
            <a:avLst/>
          </a:prstGeom>
          <a:noFill/>
        </p:spPr>
      </p:pic>
    </p:spTree>
    <p:extLst>
      <p:ext uri="{BB962C8B-B14F-4D97-AF65-F5344CB8AC3E}">
        <p14:creationId xmlns:p14="http://schemas.microsoft.com/office/powerpoint/2010/main" val="3470768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62" name="Picture 2" descr="https://mindsea.com/wp-content/uploads/2021/03/Screen-Shot-2021-03-10-at-3.08.51-PM.png"/>
          <p:cNvPicPr>
            <a:picLocks noChangeAspect="1" noChangeArrowheads="1"/>
          </p:cNvPicPr>
          <p:nvPr/>
        </p:nvPicPr>
        <p:blipFill>
          <a:blip r:embed="rId2" cstate="print"/>
          <a:srcRect l="1355" r="5843"/>
          <a:stretch>
            <a:fillRect/>
          </a:stretch>
        </p:blipFill>
        <p:spPr bwMode="auto">
          <a:xfrm>
            <a:off x="0" y="685800"/>
            <a:ext cx="9259145" cy="5305423"/>
          </a:xfrm>
          <a:prstGeom prst="rect">
            <a:avLst/>
          </a:prstGeom>
          <a:noFill/>
        </p:spPr>
      </p:pic>
      <p:sp>
        <p:nvSpPr>
          <p:cNvPr id="5" name="Content Placeholder 2"/>
          <p:cNvSpPr txBox="1">
            <a:spLocks/>
          </p:cNvSpPr>
          <p:nvPr/>
        </p:nvSpPr>
        <p:spPr bwMode="auto">
          <a:xfrm>
            <a:off x="228600" y="6370637"/>
            <a:ext cx="8229600" cy="2587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a:ea typeface="+mn-ea"/>
                <a:cs typeface="+mn-cs"/>
              </a:rPr>
              <a:t>https://mindsea.com/ai-senior-care/</a:t>
            </a:r>
          </a:p>
        </p:txBody>
      </p:sp>
    </p:spTree>
    <p:extLst>
      <p:ext uri="{BB962C8B-B14F-4D97-AF65-F5344CB8AC3E}">
        <p14:creationId xmlns:p14="http://schemas.microsoft.com/office/powerpoint/2010/main" val="3267274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F054-9B8D-567E-C68D-CBAE62736EA8}"/>
              </a:ext>
            </a:extLst>
          </p:cNvPr>
          <p:cNvSpPr>
            <a:spLocks noGrp="1"/>
          </p:cNvSpPr>
          <p:nvPr>
            <p:ph type="title"/>
          </p:nvPr>
        </p:nvSpPr>
        <p:spPr>
          <a:xfrm>
            <a:off x="457200" y="-152400"/>
            <a:ext cx="8229600" cy="1143000"/>
          </a:xfrm>
        </p:spPr>
        <p:txBody>
          <a:bodyPr/>
          <a:lstStyle/>
          <a:p>
            <a:r>
              <a:rPr lang="en-MY" sz="3600" dirty="0"/>
              <a:t>Personalized Treatment</a:t>
            </a:r>
          </a:p>
        </p:txBody>
      </p:sp>
      <p:sp>
        <p:nvSpPr>
          <p:cNvPr id="4" name="AutoShape 2" descr="Heali's app provides personalized nutrition guide to using food as medicine  | TechCrunch">
            <a:extLst>
              <a:ext uri="{FF2B5EF4-FFF2-40B4-BE49-F238E27FC236}">
                <a16:creationId xmlns:a16="http://schemas.microsoft.com/office/drawing/2014/main" id="{D00AC7E8-EC9C-38E9-A435-00613578A6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6" name="Picture 5">
            <a:extLst>
              <a:ext uri="{FF2B5EF4-FFF2-40B4-BE49-F238E27FC236}">
                <a16:creationId xmlns:a16="http://schemas.microsoft.com/office/drawing/2014/main" id="{30FB5C15-04DD-B918-2382-DEE6224D42C4}"/>
              </a:ext>
            </a:extLst>
          </p:cNvPr>
          <p:cNvPicPr>
            <a:picLocks noChangeAspect="1"/>
          </p:cNvPicPr>
          <p:nvPr/>
        </p:nvPicPr>
        <p:blipFill>
          <a:blip r:embed="rId3"/>
          <a:stretch>
            <a:fillRect/>
          </a:stretch>
        </p:blipFill>
        <p:spPr>
          <a:xfrm>
            <a:off x="30480" y="925773"/>
            <a:ext cx="6506483" cy="3315163"/>
          </a:xfrm>
          <a:prstGeom prst="rect">
            <a:avLst/>
          </a:prstGeom>
        </p:spPr>
      </p:pic>
      <p:pic>
        <p:nvPicPr>
          <p:cNvPr id="8" name="Picture 7">
            <a:extLst>
              <a:ext uri="{FF2B5EF4-FFF2-40B4-BE49-F238E27FC236}">
                <a16:creationId xmlns:a16="http://schemas.microsoft.com/office/drawing/2014/main" id="{6BF402EB-E692-FE2A-AB8D-C290FD34AD2F}"/>
              </a:ext>
            </a:extLst>
          </p:cNvPr>
          <p:cNvPicPr>
            <a:picLocks noChangeAspect="1"/>
          </p:cNvPicPr>
          <p:nvPr/>
        </p:nvPicPr>
        <p:blipFill>
          <a:blip r:embed="rId4"/>
          <a:stretch>
            <a:fillRect/>
          </a:stretch>
        </p:blipFill>
        <p:spPr>
          <a:xfrm>
            <a:off x="3188430" y="2371972"/>
            <a:ext cx="5925090" cy="4465708"/>
          </a:xfrm>
          <a:prstGeom prst="rect">
            <a:avLst/>
          </a:prstGeom>
        </p:spPr>
      </p:pic>
    </p:spTree>
    <p:extLst>
      <p:ext uri="{BB962C8B-B14F-4D97-AF65-F5344CB8AC3E}">
        <p14:creationId xmlns:p14="http://schemas.microsoft.com/office/powerpoint/2010/main" val="42784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822960"/>
            <a:ext cx="7924800" cy="4739640"/>
          </a:xfrm>
        </p:spPr>
        <p:txBody>
          <a:bodyPr/>
          <a:lstStyle/>
          <a:p>
            <a:pPr>
              <a:buNone/>
            </a:pPr>
            <a:r>
              <a:rPr lang="en-US" sz="4000" b="1" dirty="0">
                <a:solidFill>
                  <a:srgbClr val="FFFF00"/>
                </a:solidFill>
              </a:rPr>
              <a:t>With contribution from</a:t>
            </a:r>
          </a:p>
          <a:p>
            <a:pPr>
              <a:buNone/>
            </a:pPr>
            <a:r>
              <a:rPr lang="en-US" sz="4000" b="1" dirty="0">
                <a:solidFill>
                  <a:srgbClr val="FFFF00"/>
                </a:solidFill>
              </a:rPr>
              <a:t>      </a:t>
            </a:r>
          </a:p>
          <a:p>
            <a:pPr>
              <a:buNone/>
            </a:pPr>
            <a:r>
              <a:rPr lang="en-US" sz="3200" dirty="0">
                <a:effectLst/>
              </a:rPr>
              <a:t>   Dr Shier Nee Saw, PhD</a:t>
            </a:r>
          </a:p>
          <a:p>
            <a:pPr>
              <a:buNone/>
            </a:pPr>
            <a:r>
              <a:rPr lang="en-US" sz="3200" dirty="0">
                <a:effectLst/>
              </a:rPr>
              <a:t>      </a:t>
            </a:r>
            <a:r>
              <a:rPr lang="en-US" sz="3200" dirty="0" err="1">
                <a:effectLst/>
              </a:rPr>
              <a:t>Universiti</a:t>
            </a:r>
            <a:r>
              <a:rPr lang="en-US" sz="3200" dirty="0">
                <a:effectLst/>
              </a:rPr>
              <a:t> Malaya, Malaysia</a:t>
            </a:r>
          </a:p>
          <a:p>
            <a:pPr>
              <a:buNone/>
            </a:pPr>
            <a:r>
              <a:rPr lang="en-US" sz="3200" dirty="0">
                <a:effectLst/>
              </a:rPr>
              <a:t>  Prof Maw Pin Tan, MRCP, MD </a:t>
            </a:r>
          </a:p>
          <a:p>
            <a:pPr>
              <a:buNone/>
            </a:pPr>
            <a:r>
              <a:rPr lang="en-US" sz="3200" dirty="0">
                <a:effectLst/>
              </a:rPr>
              <a:t>      </a:t>
            </a:r>
            <a:r>
              <a:rPr lang="en-US" sz="3200" dirty="0" err="1">
                <a:effectLst/>
              </a:rPr>
              <a:t>Universiti</a:t>
            </a:r>
            <a:r>
              <a:rPr lang="en-US" sz="3200" dirty="0">
                <a:effectLst/>
              </a:rPr>
              <a:t> Malaya, Malaysia</a:t>
            </a:r>
            <a:endParaRPr lang="en-US" sz="3600" dirty="0">
              <a:effectLst/>
            </a:endParaRPr>
          </a:p>
          <a:p>
            <a:pPr>
              <a:buNone/>
            </a:pPr>
            <a:endParaRPr lang="en-US"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DA42A5-2EC2-F977-C83C-D69AE56825F2}"/>
              </a:ext>
            </a:extLst>
          </p:cNvPr>
          <p:cNvSpPr>
            <a:spLocks noGrp="1"/>
          </p:cNvSpPr>
          <p:nvPr>
            <p:ph idx="1"/>
          </p:nvPr>
        </p:nvSpPr>
        <p:spPr/>
        <p:txBody>
          <a:bodyPr/>
          <a:lstStyle/>
          <a:p>
            <a:endParaRPr lang="en-MY"/>
          </a:p>
        </p:txBody>
      </p:sp>
      <p:sp>
        <p:nvSpPr>
          <p:cNvPr id="4" name="AutoShape 2" descr="Heali's app provides personalized nutrition guide to using food as medicine  | TechCrunch">
            <a:extLst>
              <a:ext uri="{FF2B5EF4-FFF2-40B4-BE49-F238E27FC236}">
                <a16:creationId xmlns:a16="http://schemas.microsoft.com/office/drawing/2014/main" id="{D00AC7E8-EC9C-38E9-A435-00613578A6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8" name="Picture 7">
            <a:extLst>
              <a:ext uri="{FF2B5EF4-FFF2-40B4-BE49-F238E27FC236}">
                <a16:creationId xmlns:a16="http://schemas.microsoft.com/office/drawing/2014/main" id="{3516B966-DA69-54BB-74EC-BF2BCB3EDE19}"/>
              </a:ext>
            </a:extLst>
          </p:cNvPr>
          <p:cNvPicPr>
            <a:picLocks noChangeAspect="1"/>
          </p:cNvPicPr>
          <p:nvPr/>
        </p:nvPicPr>
        <p:blipFill>
          <a:blip r:embed="rId3"/>
          <a:stretch>
            <a:fillRect/>
          </a:stretch>
        </p:blipFill>
        <p:spPr>
          <a:xfrm>
            <a:off x="76200" y="274638"/>
            <a:ext cx="7010400" cy="4552636"/>
          </a:xfrm>
          <a:prstGeom prst="rect">
            <a:avLst/>
          </a:prstGeom>
        </p:spPr>
      </p:pic>
      <p:pic>
        <p:nvPicPr>
          <p:cNvPr id="6" name="Picture 5">
            <a:extLst>
              <a:ext uri="{FF2B5EF4-FFF2-40B4-BE49-F238E27FC236}">
                <a16:creationId xmlns:a16="http://schemas.microsoft.com/office/drawing/2014/main" id="{6048B0D1-43E8-F5AB-6BD0-2B64105122DD}"/>
              </a:ext>
            </a:extLst>
          </p:cNvPr>
          <p:cNvPicPr>
            <a:picLocks noChangeAspect="1"/>
          </p:cNvPicPr>
          <p:nvPr/>
        </p:nvPicPr>
        <p:blipFill>
          <a:blip r:embed="rId4"/>
          <a:stretch>
            <a:fillRect/>
          </a:stretch>
        </p:blipFill>
        <p:spPr>
          <a:xfrm>
            <a:off x="3962400" y="1905000"/>
            <a:ext cx="4858862" cy="5245099"/>
          </a:xfrm>
          <a:prstGeom prst="rect">
            <a:avLst/>
          </a:prstGeom>
        </p:spPr>
      </p:pic>
    </p:spTree>
    <p:extLst>
      <p:ext uri="{BB962C8B-B14F-4D97-AF65-F5344CB8AC3E}">
        <p14:creationId xmlns:p14="http://schemas.microsoft.com/office/powerpoint/2010/main" val="399842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648200"/>
            <a:ext cx="8229600" cy="1143000"/>
          </a:xfrm>
        </p:spPr>
        <p:txBody>
          <a:bodyPr/>
          <a:lstStyle/>
          <a:p>
            <a:r>
              <a:rPr lang="en-US" sz="3200" dirty="0">
                <a:effectLst/>
              </a:rPr>
              <a:t>Smart Implant</a:t>
            </a:r>
          </a:p>
        </p:txBody>
      </p:sp>
      <p:pic>
        <p:nvPicPr>
          <p:cNvPr id="94210" name="Picture 2" descr="https://mindsea.com/wp-content/uploads/2021/03/Screen-Shot-2021-03-10-at-3.35.23-PM.png"/>
          <p:cNvPicPr>
            <a:picLocks noChangeAspect="1" noChangeArrowheads="1"/>
          </p:cNvPicPr>
          <p:nvPr/>
        </p:nvPicPr>
        <p:blipFill>
          <a:blip r:embed="rId2" cstate="print"/>
          <a:srcRect/>
          <a:stretch>
            <a:fillRect/>
          </a:stretch>
        </p:blipFill>
        <p:spPr bwMode="auto">
          <a:xfrm>
            <a:off x="169069" y="666142"/>
            <a:ext cx="8805862" cy="3829658"/>
          </a:xfrm>
          <a:prstGeom prst="rect">
            <a:avLst/>
          </a:prstGeom>
          <a:noFill/>
        </p:spPr>
      </p:pic>
      <p:sp>
        <p:nvSpPr>
          <p:cNvPr id="5" name="Content Placeholder 2"/>
          <p:cNvSpPr txBox="1">
            <a:spLocks/>
          </p:cNvSpPr>
          <p:nvPr/>
        </p:nvSpPr>
        <p:spPr bwMode="auto">
          <a:xfrm>
            <a:off x="228600" y="6370637"/>
            <a:ext cx="8229600" cy="2587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a:ea typeface="+mn-ea"/>
                <a:cs typeface="+mn-cs"/>
              </a:rPr>
              <a:t>https://mindsea.com/ai-senior-care/</a:t>
            </a:r>
          </a:p>
        </p:txBody>
      </p:sp>
      <p:pic>
        <p:nvPicPr>
          <p:cNvPr id="94213" name="Picture 5"/>
          <p:cNvPicPr>
            <a:picLocks noChangeAspect="1" noChangeArrowheads="1"/>
          </p:cNvPicPr>
          <p:nvPr/>
        </p:nvPicPr>
        <p:blipFill>
          <a:blip r:embed="rId3" cstate="print"/>
          <a:srcRect l="19327" t="10417" r="29722" b="22917"/>
          <a:stretch>
            <a:fillRect/>
          </a:stretch>
        </p:blipFill>
        <p:spPr bwMode="auto">
          <a:xfrm>
            <a:off x="4897041" y="3886200"/>
            <a:ext cx="4246959" cy="3124200"/>
          </a:xfrm>
          <a:prstGeom prst="rect">
            <a:avLst/>
          </a:prstGeom>
          <a:noFill/>
          <a:ln w="9525">
            <a:noFill/>
            <a:miter lim="800000"/>
            <a:headEnd/>
            <a:tailEnd/>
          </a:ln>
        </p:spPr>
      </p:pic>
      <p:sp>
        <p:nvSpPr>
          <p:cNvPr id="10" name="Title 1">
            <a:extLst>
              <a:ext uri="{FF2B5EF4-FFF2-40B4-BE49-F238E27FC236}">
                <a16:creationId xmlns:a16="http://schemas.microsoft.com/office/drawing/2014/main" id="{7711EB3B-D784-FA21-1E30-C780E686161D}"/>
              </a:ext>
            </a:extLst>
          </p:cNvPr>
          <p:cNvSpPr txBox="1">
            <a:spLocks/>
          </p:cNvSpPr>
          <p:nvPr/>
        </p:nvSpPr>
        <p:spPr bwMode="auto">
          <a:xfrm>
            <a:off x="457200" y="-2286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b="1">
                <a:solidFill>
                  <a:srgbClr val="FFFF00"/>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b="1">
                <a:solidFill>
                  <a:srgbClr val="FFFF00"/>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b="1">
                <a:solidFill>
                  <a:srgbClr val="FFFF00"/>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b="1">
                <a:solidFill>
                  <a:srgbClr val="FFFF00"/>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b="1">
                <a:solidFill>
                  <a:srgbClr val="FFFF00"/>
                </a:solidFill>
                <a:effectLst>
                  <a:outerShdw blurRad="38100" dist="38100" dir="2700000" algn="tl">
                    <a:srgbClr val="000000"/>
                  </a:outerShdw>
                </a:effectLst>
                <a:latin typeface="Arial" charset="0"/>
              </a:defRPr>
            </a:lvl9pPr>
          </a:lstStyle>
          <a:p>
            <a:r>
              <a:rPr lang="en-MY" sz="3600" kern="0">
                <a:effectLst/>
              </a:rPr>
              <a:t>Monitoring and Support</a:t>
            </a:r>
            <a:endParaRPr lang="en-MY" sz="3600" kern="0" dirty="0">
              <a:effectLst/>
            </a:endParaRPr>
          </a:p>
        </p:txBody>
      </p:sp>
    </p:spTree>
    <p:extLst>
      <p:ext uri="{BB962C8B-B14F-4D97-AF65-F5344CB8AC3E}">
        <p14:creationId xmlns:p14="http://schemas.microsoft.com/office/powerpoint/2010/main" val="626303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7E39-91B5-7723-1DA1-72B9309548C6}"/>
              </a:ext>
            </a:extLst>
          </p:cNvPr>
          <p:cNvSpPr>
            <a:spLocks noGrp="1"/>
          </p:cNvSpPr>
          <p:nvPr>
            <p:ph type="title"/>
          </p:nvPr>
        </p:nvSpPr>
        <p:spPr>
          <a:xfrm>
            <a:off x="130791" y="-76200"/>
            <a:ext cx="8937009" cy="1143000"/>
          </a:xfrm>
        </p:spPr>
        <p:txBody>
          <a:bodyPr/>
          <a:lstStyle/>
          <a:p>
            <a:r>
              <a:rPr lang="en-US" sz="2400" dirty="0">
                <a:solidFill>
                  <a:schemeClr val="bg1">
                    <a:lumMod val="95000"/>
                  </a:schemeClr>
                </a:solidFill>
                <a:effectLst/>
              </a:rPr>
              <a:t>Insight into continuous glucose monitoring: from medical basics to commercialized devices. </a:t>
            </a:r>
            <a:r>
              <a:rPr lang="pt-BR" sz="1800" dirty="0">
                <a:solidFill>
                  <a:schemeClr val="bg1">
                    <a:lumMod val="95000"/>
                  </a:schemeClr>
                </a:solidFill>
                <a:effectLst/>
              </a:rPr>
              <a:t>Microchim Acta 190, 177 (2023).</a:t>
            </a:r>
            <a:endParaRPr lang="en-MY" sz="2400" dirty="0">
              <a:solidFill>
                <a:schemeClr val="bg1">
                  <a:lumMod val="95000"/>
                </a:schemeClr>
              </a:solidFill>
              <a:effectLst/>
            </a:endParaRPr>
          </a:p>
        </p:txBody>
      </p:sp>
      <p:pic>
        <p:nvPicPr>
          <p:cNvPr id="5" name="Content Placeholder 4" descr="A collage of medical diagrams&#10;&#10;Description automatically generated">
            <a:extLst>
              <a:ext uri="{FF2B5EF4-FFF2-40B4-BE49-F238E27FC236}">
                <a16:creationId xmlns:a16="http://schemas.microsoft.com/office/drawing/2014/main" id="{F8DD8985-9373-EAE6-D471-DDF3863AB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382" y="989337"/>
            <a:ext cx="8730018" cy="5504596"/>
          </a:xfrm>
        </p:spPr>
      </p:pic>
      <p:sp>
        <p:nvSpPr>
          <p:cNvPr id="7" name="TextBox 6">
            <a:extLst>
              <a:ext uri="{FF2B5EF4-FFF2-40B4-BE49-F238E27FC236}">
                <a16:creationId xmlns:a16="http://schemas.microsoft.com/office/drawing/2014/main" id="{CE959CF4-DA6B-EEC2-8316-7655B95814D6}"/>
              </a:ext>
            </a:extLst>
          </p:cNvPr>
          <p:cNvSpPr txBox="1"/>
          <p:nvPr/>
        </p:nvSpPr>
        <p:spPr>
          <a:xfrm>
            <a:off x="206991" y="6581001"/>
            <a:ext cx="8556009" cy="276999"/>
          </a:xfrm>
          <a:prstGeom prst="rect">
            <a:avLst/>
          </a:prstGeom>
          <a:noFill/>
        </p:spPr>
        <p:txBody>
          <a:bodyPr wrap="square">
            <a:spAutoFit/>
          </a:bodyPr>
          <a:lstStyle/>
          <a:p>
            <a:r>
              <a:rPr lang="en-MY" sz="1200" dirty="0">
                <a:solidFill>
                  <a:schemeClr val="bg1">
                    <a:lumMod val="95000"/>
                  </a:schemeClr>
                </a:solidFill>
              </a:rPr>
              <a:t>https://link.springer.com/article/10.1007/s00604-023-05743-w</a:t>
            </a:r>
          </a:p>
        </p:txBody>
      </p:sp>
    </p:spTree>
    <p:extLst>
      <p:ext uri="{BB962C8B-B14F-4D97-AF65-F5344CB8AC3E}">
        <p14:creationId xmlns:p14="http://schemas.microsoft.com/office/powerpoint/2010/main" val="2236006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874-F097-7B7F-AD11-A05B594F1370}"/>
              </a:ext>
            </a:extLst>
          </p:cNvPr>
          <p:cNvSpPr>
            <a:spLocks noGrp="1"/>
          </p:cNvSpPr>
          <p:nvPr>
            <p:ph type="title"/>
          </p:nvPr>
        </p:nvSpPr>
        <p:spPr/>
        <p:txBody>
          <a:bodyPr/>
          <a:lstStyle/>
          <a:p>
            <a:endParaRPr lang="en-MY"/>
          </a:p>
        </p:txBody>
      </p:sp>
      <p:pic>
        <p:nvPicPr>
          <p:cNvPr id="5" name="Content Placeholder 4" descr="A diagram of a human body&#10;&#10;Description automatically generated">
            <a:extLst>
              <a:ext uri="{FF2B5EF4-FFF2-40B4-BE49-F238E27FC236}">
                <a16:creationId xmlns:a16="http://schemas.microsoft.com/office/drawing/2014/main" id="{836D7650-3C6B-499E-D4DC-2D307EEC18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9004" y="1336685"/>
            <a:ext cx="6414996" cy="5325269"/>
          </a:xfrm>
        </p:spPr>
      </p:pic>
      <p:pic>
        <p:nvPicPr>
          <p:cNvPr id="7" name="Picture 6" descr="A diagram of a structure&#10;&#10;Description automatically generated">
            <a:extLst>
              <a:ext uri="{FF2B5EF4-FFF2-40B4-BE49-F238E27FC236}">
                <a16:creationId xmlns:a16="http://schemas.microsoft.com/office/drawing/2014/main" id="{E0378EEA-3C46-4C91-98E1-3C91796FA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87" y="115092"/>
            <a:ext cx="3129899" cy="2247107"/>
          </a:xfrm>
          <a:prstGeom prst="rect">
            <a:avLst/>
          </a:prstGeom>
        </p:spPr>
      </p:pic>
      <p:sp>
        <p:nvSpPr>
          <p:cNvPr id="8" name="TextBox 7">
            <a:extLst>
              <a:ext uri="{FF2B5EF4-FFF2-40B4-BE49-F238E27FC236}">
                <a16:creationId xmlns:a16="http://schemas.microsoft.com/office/drawing/2014/main" id="{64FD19CB-8716-0981-0910-A1BE2480318E}"/>
              </a:ext>
            </a:extLst>
          </p:cNvPr>
          <p:cNvSpPr txBox="1"/>
          <p:nvPr/>
        </p:nvSpPr>
        <p:spPr>
          <a:xfrm>
            <a:off x="206991" y="6581001"/>
            <a:ext cx="8556009" cy="276999"/>
          </a:xfrm>
          <a:prstGeom prst="rect">
            <a:avLst/>
          </a:prstGeom>
          <a:noFill/>
        </p:spPr>
        <p:txBody>
          <a:bodyPr wrap="square">
            <a:spAutoFit/>
          </a:bodyPr>
          <a:lstStyle/>
          <a:p>
            <a:r>
              <a:rPr lang="en-MY" sz="1200" dirty="0">
                <a:solidFill>
                  <a:schemeClr val="bg1">
                    <a:lumMod val="95000"/>
                  </a:schemeClr>
                </a:solidFill>
              </a:rPr>
              <a:t>https://link.springer.com/article/10.1007/s00604-023-05743-w</a:t>
            </a:r>
          </a:p>
        </p:txBody>
      </p:sp>
    </p:spTree>
    <p:extLst>
      <p:ext uri="{BB962C8B-B14F-4D97-AF65-F5344CB8AC3E}">
        <p14:creationId xmlns:p14="http://schemas.microsoft.com/office/powerpoint/2010/main" val="150486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E1B49-1FAC-23F7-ABE5-523BA894A6BE}"/>
              </a:ext>
            </a:extLst>
          </p:cNvPr>
          <p:cNvSpPr>
            <a:spLocks noGrp="1"/>
          </p:cNvSpPr>
          <p:nvPr>
            <p:ph type="title"/>
          </p:nvPr>
        </p:nvSpPr>
        <p:spPr>
          <a:xfrm>
            <a:off x="457200" y="0"/>
            <a:ext cx="8229600" cy="1143000"/>
          </a:xfrm>
        </p:spPr>
        <p:txBody>
          <a:bodyPr/>
          <a:lstStyle/>
          <a:p>
            <a:r>
              <a:rPr lang="en-MY" sz="4000" dirty="0"/>
              <a:t>Wearable device + </a:t>
            </a:r>
            <a:br>
              <a:rPr lang="en-MY" sz="4000" dirty="0"/>
            </a:br>
            <a:r>
              <a:rPr lang="en-MY" sz="4000" dirty="0"/>
              <a:t>Predictive Analytics </a:t>
            </a:r>
          </a:p>
        </p:txBody>
      </p:sp>
      <p:pic>
        <p:nvPicPr>
          <p:cNvPr id="5" name="Content Placeholder 4">
            <a:extLst>
              <a:ext uri="{FF2B5EF4-FFF2-40B4-BE49-F238E27FC236}">
                <a16:creationId xmlns:a16="http://schemas.microsoft.com/office/drawing/2014/main" id="{C991697A-834A-EE8C-E6E9-312DC3F58932}"/>
              </a:ext>
            </a:extLst>
          </p:cNvPr>
          <p:cNvPicPr>
            <a:picLocks noGrp="1" noChangeAspect="1"/>
          </p:cNvPicPr>
          <p:nvPr>
            <p:ph idx="1"/>
          </p:nvPr>
        </p:nvPicPr>
        <p:blipFill>
          <a:blip r:embed="rId3"/>
          <a:stretch>
            <a:fillRect/>
          </a:stretch>
        </p:blipFill>
        <p:spPr>
          <a:xfrm>
            <a:off x="381000" y="1269550"/>
            <a:ext cx="5962228" cy="5512250"/>
          </a:xfrm>
        </p:spPr>
      </p:pic>
    </p:spTree>
    <p:extLst>
      <p:ext uri="{BB962C8B-B14F-4D97-AF65-F5344CB8AC3E}">
        <p14:creationId xmlns:p14="http://schemas.microsoft.com/office/powerpoint/2010/main" val="90194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716D-1DC0-2AE3-A0B7-9D6426CE721C}"/>
              </a:ext>
            </a:extLst>
          </p:cNvPr>
          <p:cNvSpPr>
            <a:spLocks noGrp="1"/>
          </p:cNvSpPr>
          <p:nvPr>
            <p:ph type="title"/>
          </p:nvPr>
        </p:nvSpPr>
        <p:spPr/>
        <p:txBody>
          <a:bodyPr/>
          <a:lstStyle/>
          <a:p>
            <a:endParaRPr lang="en-MY" dirty="0"/>
          </a:p>
        </p:txBody>
      </p:sp>
      <p:pic>
        <p:nvPicPr>
          <p:cNvPr id="5" name="Picture 4">
            <a:extLst>
              <a:ext uri="{FF2B5EF4-FFF2-40B4-BE49-F238E27FC236}">
                <a16:creationId xmlns:a16="http://schemas.microsoft.com/office/drawing/2014/main" id="{69679AF7-0A0D-2E97-783C-D13621A1515F}"/>
              </a:ext>
            </a:extLst>
          </p:cNvPr>
          <p:cNvPicPr>
            <a:picLocks noChangeAspect="1"/>
          </p:cNvPicPr>
          <p:nvPr/>
        </p:nvPicPr>
        <p:blipFill>
          <a:blip r:embed="rId2"/>
          <a:stretch>
            <a:fillRect/>
          </a:stretch>
        </p:blipFill>
        <p:spPr>
          <a:xfrm>
            <a:off x="5236304" y="-152400"/>
            <a:ext cx="4119922" cy="1691053"/>
          </a:xfrm>
          <a:prstGeom prst="rect">
            <a:avLst/>
          </a:prstGeom>
        </p:spPr>
      </p:pic>
      <p:pic>
        <p:nvPicPr>
          <p:cNvPr id="6" name="Content Placeholder 5">
            <a:extLst>
              <a:ext uri="{FF2B5EF4-FFF2-40B4-BE49-F238E27FC236}">
                <a16:creationId xmlns:a16="http://schemas.microsoft.com/office/drawing/2014/main" id="{932ACC6E-BE51-6BDC-7B6F-E25195EA75E2}"/>
              </a:ext>
            </a:extLst>
          </p:cNvPr>
          <p:cNvPicPr>
            <a:picLocks noGrp="1" noChangeAspect="1"/>
          </p:cNvPicPr>
          <p:nvPr>
            <p:ph idx="1"/>
          </p:nvPr>
        </p:nvPicPr>
        <p:blipFill>
          <a:blip r:embed="rId3"/>
          <a:stretch>
            <a:fillRect/>
          </a:stretch>
        </p:blipFill>
        <p:spPr>
          <a:xfrm>
            <a:off x="6779497" y="1524000"/>
            <a:ext cx="2516903" cy="1809024"/>
          </a:xfrm>
        </p:spPr>
      </p:pic>
      <p:pic>
        <p:nvPicPr>
          <p:cNvPr id="13" name="Picture 12">
            <a:extLst>
              <a:ext uri="{FF2B5EF4-FFF2-40B4-BE49-F238E27FC236}">
                <a16:creationId xmlns:a16="http://schemas.microsoft.com/office/drawing/2014/main" id="{402894B2-CBB5-E09A-BD3F-217F1D121B28}"/>
              </a:ext>
            </a:extLst>
          </p:cNvPr>
          <p:cNvPicPr>
            <a:picLocks noChangeAspect="1"/>
          </p:cNvPicPr>
          <p:nvPr/>
        </p:nvPicPr>
        <p:blipFill>
          <a:blip r:embed="rId4"/>
          <a:stretch>
            <a:fillRect/>
          </a:stretch>
        </p:blipFill>
        <p:spPr>
          <a:xfrm>
            <a:off x="-304800" y="-73727"/>
            <a:ext cx="4341844" cy="6849431"/>
          </a:xfrm>
          <a:prstGeom prst="rect">
            <a:avLst/>
          </a:prstGeom>
        </p:spPr>
      </p:pic>
      <p:pic>
        <p:nvPicPr>
          <p:cNvPr id="15" name="Picture 14">
            <a:extLst>
              <a:ext uri="{FF2B5EF4-FFF2-40B4-BE49-F238E27FC236}">
                <a16:creationId xmlns:a16="http://schemas.microsoft.com/office/drawing/2014/main" id="{1B325BE1-C284-6F53-E82D-8F1A72C7D9B9}"/>
              </a:ext>
            </a:extLst>
          </p:cNvPr>
          <p:cNvPicPr>
            <a:picLocks noChangeAspect="1"/>
          </p:cNvPicPr>
          <p:nvPr/>
        </p:nvPicPr>
        <p:blipFill>
          <a:blip r:embed="rId5"/>
          <a:stretch>
            <a:fillRect/>
          </a:stretch>
        </p:blipFill>
        <p:spPr>
          <a:xfrm>
            <a:off x="3717002" y="1504501"/>
            <a:ext cx="3064798" cy="5353499"/>
          </a:xfrm>
          <a:prstGeom prst="rect">
            <a:avLst/>
          </a:prstGeom>
        </p:spPr>
      </p:pic>
    </p:spTree>
    <p:extLst>
      <p:ext uri="{BB962C8B-B14F-4D97-AF65-F5344CB8AC3E}">
        <p14:creationId xmlns:p14="http://schemas.microsoft.com/office/powerpoint/2010/main" val="1259715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716D-1DC0-2AE3-A0B7-9D6426CE721C}"/>
              </a:ext>
            </a:extLst>
          </p:cNvPr>
          <p:cNvSpPr>
            <a:spLocks noGrp="1"/>
          </p:cNvSpPr>
          <p:nvPr>
            <p:ph type="title"/>
          </p:nvPr>
        </p:nvSpPr>
        <p:spPr/>
        <p:txBody>
          <a:bodyPr/>
          <a:lstStyle/>
          <a:p>
            <a:r>
              <a:rPr lang="en-MY" dirty="0"/>
              <a:t>Fall Detection and Prevention</a:t>
            </a:r>
          </a:p>
        </p:txBody>
      </p:sp>
      <p:sp>
        <p:nvSpPr>
          <p:cNvPr id="3" name="Content Placeholder 2">
            <a:extLst>
              <a:ext uri="{FF2B5EF4-FFF2-40B4-BE49-F238E27FC236}">
                <a16:creationId xmlns:a16="http://schemas.microsoft.com/office/drawing/2014/main" id="{8EADD633-B9E5-29B0-76E0-6C8427FDA702}"/>
              </a:ext>
            </a:extLst>
          </p:cNvPr>
          <p:cNvSpPr>
            <a:spLocks noGrp="1"/>
          </p:cNvSpPr>
          <p:nvPr>
            <p:ph idx="1"/>
          </p:nvPr>
        </p:nvSpPr>
        <p:spPr/>
        <p:txBody>
          <a:bodyPr/>
          <a:lstStyle/>
          <a:p>
            <a:endParaRPr lang="en-MY"/>
          </a:p>
        </p:txBody>
      </p:sp>
      <p:pic>
        <p:nvPicPr>
          <p:cNvPr id="9" name="Picture 8">
            <a:extLst>
              <a:ext uri="{FF2B5EF4-FFF2-40B4-BE49-F238E27FC236}">
                <a16:creationId xmlns:a16="http://schemas.microsoft.com/office/drawing/2014/main" id="{FB9FF246-3BC7-7C83-BA86-7838E1B17B72}"/>
              </a:ext>
            </a:extLst>
          </p:cNvPr>
          <p:cNvPicPr>
            <a:picLocks noChangeAspect="1"/>
          </p:cNvPicPr>
          <p:nvPr/>
        </p:nvPicPr>
        <p:blipFill>
          <a:blip r:embed="rId3"/>
          <a:stretch>
            <a:fillRect/>
          </a:stretch>
        </p:blipFill>
        <p:spPr>
          <a:xfrm>
            <a:off x="228600" y="1305687"/>
            <a:ext cx="7565792" cy="5114987"/>
          </a:xfrm>
          <a:prstGeom prst="rect">
            <a:avLst/>
          </a:prstGeom>
        </p:spPr>
      </p:pic>
      <p:sp>
        <p:nvSpPr>
          <p:cNvPr id="13" name="TextBox 12">
            <a:extLst>
              <a:ext uri="{FF2B5EF4-FFF2-40B4-BE49-F238E27FC236}">
                <a16:creationId xmlns:a16="http://schemas.microsoft.com/office/drawing/2014/main" id="{B8B962F1-0D4B-E5B0-82EE-F104316C0D9D}"/>
              </a:ext>
            </a:extLst>
          </p:cNvPr>
          <p:cNvSpPr txBox="1"/>
          <p:nvPr/>
        </p:nvSpPr>
        <p:spPr>
          <a:xfrm>
            <a:off x="4724400" y="5811754"/>
            <a:ext cx="4572000"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333333"/>
                </a:solidFill>
                <a:effectLst/>
                <a:highlight>
                  <a:srgbClr val="FFFFFF"/>
                </a:highlight>
                <a:uLnTx/>
                <a:uFillTx/>
                <a:latin typeface="Open Sans" panose="020B0606030504020204" pitchFamily="34" charset="0"/>
                <a:ea typeface="+mn-ea"/>
                <a:cs typeface="+mn-cs"/>
              </a:rPr>
              <a:t>uses AI to enable fall detection and subsequently alerts caregivers or medical professionals if there is a fall.</a:t>
            </a:r>
            <a:endParaRPr kumimoji="0" lang="en-SG" sz="18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07857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716D-1DC0-2AE3-A0B7-9D6426CE721C}"/>
              </a:ext>
            </a:extLst>
          </p:cNvPr>
          <p:cNvSpPr>
            <a:spLocks noGrp="1"/>
          </p:cNvSpPr>
          <p:nvPr>
            <p:ph type="title"/>
          </p:nvPr>
        </p:nvSpPr>
        <p:spPr>
          <a:xfrm>
            <a:off x="457200" y="-76200"/>
            <a:ext cx="8229600" cy="1143000"/>
          </a:xfrm>
        </p:spPr>
        <p:txBody>
          <a:bodyPr/>
          <a:lstStyle/>
          <a:p>
            <a:r>
              <a:rPr lang="en-MY" dirty="0"/>
              <a:t>Fall Detection and Prevention</a:t>
            </a:r>
          </a:p>
        </p:txBody>
      </p:sp>
      <p:sp>
        <p:nvSpPr>
          <p:cNvPr id="3" name="Content Placeholder 2">
            <a:extLst>
              <a:ext uri="{FF2B5EF4-FFF2-40B4-BE49-F238E27FC236}">
                <a16:creationId xmlns:a16="http://schemas.microsoft.com/office/drawing/2014/main" id="{8EADD633-B9E5-29B0-76E0-6C8427FDA702}"/>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3C5CCDE3-B822-E368-E49B-0662617A8866}"/>
              </a:ext>
            </a:extLst>
          </p:cNvPr>
          <p:cNvPicPr>
            <a:picLocks noChangeAspect="1"/>
          </p:cNvPicPr>
          <p:nvPr/>
        </p:nvPicPr>
        <p:blipFill>
          <a:blip r:embed="rId3"/>
          <a:stretch>
            <a:fillRect/>
          </a:stretch>
        </p:blipFill>
        <p:spPr>
          <a:xfrm>
            <a:off x="152400" y="1143001"/>
            <a:ext cx="8991600" cy="5954546"/>
          </a:xfrm>
          <a:prstGeom prst="rect">
            <a:avLst/>
          </a:prstGeom>
        </p:spPr>
      </p:pic>
    </p:spTree>
    <p:extLst>
      <p:ext uri="{BB962C8B-B14F-4D97-AF65-F5344CB8AC3E}">
        <p14:creationId xmlns:p14="http://schemas.microsoft.com/office/powerpoint/2010/main" val="3924854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06B5-A01C-7EFF-5370-25B1B9277928}"/>
              </a:ext>
            </a:extLst>
          </p:cNvPr>
          <p:cNvSpPr>
            <a:spLocks noGrp="1"/>
          </p:cNvSpPr>
          <p:nvPr>
            <p:ph type="title"/>
          </p:nvPr>
        </p:nvSpPr>
        <p:spPr>
          <a:xfrm>
            <a:off x="457200" y="304800"/>
            <a:ext cx="8229600" cy="1143000"/>
          </a:xfrm>
        </p:spPr>
        <p:txBody>
          <a:bodyPr/>
          <a:lstStyle/>
          <a:p>
            <a:r>
              <a:rPr lang="en-US" dirty="0"/>
              <a:t>Rehab: </a:t>
            </a:r>
            <a:r>
              <a:rPr lang="en-US" dirty="0" err="1"/>
              <a:t>Neofect</a:t>
            </a:r>
            <a:r>
              <a:rPr lang="en-US" dirty="0"/>
              <a:t> Smart Glove</a:t>
            </a:r>
            <a:br>
              <a:rPr lang="en-US" dirty="0"/>
            </a:br>
            <a:endParaRPr lang="en-MY" dirty="0"/>
          </a:p>
        </p:txBody>
      </p:sp>
      <p:sp>
        <p:nvSpPr>
          <p:cNvPr id="3" name="Content Placeholder 2">
            <a:extLst>
              <a:ext uri="{FF2B5EF4-FFF2-40B4-BE49-F238E27FC236}">
                <a16:creationId xmlns:a16="http://schemas.microsoft.com/office/drawing/2014/main" id="{39F07205-B568-3296-C582-7C85141306BB}"/>
              </a:ext>
            </a:extLst>
          </p:cNvPr>
          <p:cNvSpPr>
            <a:spLocks noGrp="1"/>
          </p:cNvSpPr>
          <p:nvPr>
            <p:ph idx="1"/>
          </p:nvPr>
        </p:nvSpPr>
        <p:spPr>
          <a:xfrm>
            <a:off x="469710" y="1221041"/>
            <a:ext cx="8229600" cy="4525963"/>
          </a:xfrm>
        </p:spPr>
        <p:txBody>
          <a:bodyPr/>
          <a:lstStyle/>
          <a:p>
            <a:pPr marL="0" indent="0">
              <a:buNone/>
            </a:pPr>
            <a:r>
              <a:rPr lang="en-US" b="1" dirty="0"/>
              <a:t>Function:</a:t>
            </a:r>
            <a:r>
              <a:rPr lang="en-US" dirty="0"/>
              <a:t> Rehabilitation device for stroke patients.</a:t>
            </a:r>
          </a:p>
          <a:p>
            <a:pPr marL="0" indent="0">
              <a:buNone/>
            </a:pPr>
            <a:r>
              <a:rPr lang="en-US" b="1" dirty="0"/>
              <a:t>Use:</a:t>
            </a:r>
            <a:r>
              <a:rPr lang="en-US" dirty="0"/>
              <a:t> The glove uses AI to track hand movements and provides interactive exercises to improve motor function during rehabilitation.</a:t>
            </a:r>
          </a:p>
          <a:p>
            <a:pPr marL="0" indent="0">
              <a:buNone/>
            </a:pPr>
            <a:endParaRPr lang="en-MY" dirty="0"/>
          </a:p>
        </p:txBody>
      </p:sp>
      <p:pic>
        <p:nvPicPr>
          <p:cNvPr id="9" name="Picture 8">
            <a:extLst>
              <a:ext uri="{FF2B5EF4-FFF2-40B4-BE49-F238E27FC236}">
                <a16:creationId xmlns:a16="http://schemas.microsoft.com/office/drawing/2014/main" id="{E4D623F9-E07B-8F79-ADFC-A17B6A28A86B}"/>
              </a:ext>
            </a:extLst>
          </p:cNvPr>
          <p:cNvPicPr>
            <a:picLocks noChangeAspect="1"/>
          </p:cNvPicPr>
          <p:nvPr/>
        </p:nvPicPr>
        <p:blipFill>
          <a:blip r:embed="rId2"/>
          <a:stretch>
            <a:fillRect/>
          </a:stretch>
        </p:blipFill>
        <p:spPr>
          <a:xfrm>
            <a:off x="545910" y="3200400"/>
            <a:ext cx="4635690" cy="3305779"/>
          </a:xfrm>
          <a:prstGeom prst="rect">
            <a:avLst/>
          </a:prstGeom>
        </p:spPr>
      </p:pic>
      <p:sp>
        <p:nvSpPr>
          <p:cNvPr id="10" name="Content Placeholder 2">
            <a:extLst>
              <a:ext uri="{FF2B5EF4-FFF2-40B4-BE49-F238E27FC236}">
                <a16:creationId xmlns:a16="http://schemas.microsoft.com/office/drawing/2014/main" id="{A65DCCA4-FA43-F0AA-A8BC-3D9D28D3EACD}"/>
              </a:ext>
            </a:extLst>
          </p:cNvPr>
          <p:cNvSpPr txBox="1">
            <a:spLocks/>
          </p:cNvSpPr>
          <p:nvPr/>
        </p:nvSpPr>
        <p:spPr bwMode="auto">
          <a:xfrm>
            <a:off x="319880" y="6446837"/>
            <a:ext cx="8229600" cy="6397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bg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400">
                <a:solidFill>
                  <a:schemeClr val="bg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har char="•"/>
              <a:defRPr sz="2000">
                <a:solidFill>
                  <a:schemeClr val="bg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bg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har char="»"/>
              <a:defRPr sz="2000">
                <a:solidFill>
                  <a:schemeClr val="bg1"/>
                </a:solidFill>
                <a:effectLst>
                  <a:outerShdw blurRad="38100" dist="38100" dir="2700000" algn="tl">
                    <a:srgbClr val="000000"/>
                  </a:outerShdw>
                </a:effectLst>
                <a:latin typeface="+mn-lt"/>
              </a:defRPr>
            </a:lvl5pPr>
            <a:lvl6pPr marL="25146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6pPr>
            <a:lvl7pPr marL="29718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7pPr>
            <a:lvl8pPr marL="34290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8pPr>
            <a:lvl9pPr marL="38862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9pPr>
          </a:lstStyle>
          <a:p>
            <a:pPr marL="0" indent="0">
              <a:buFontTx/>
              <a:buNone/>
            </a:pPr>
            <a:r>
              <a:rPr lang="en-MY" sz="1600" kern="0" dirty="0"/>
              <a:t>https://www.neofect.com/us/smart-glove</a:t>
            </a:r>
          </a:p>
        </p:txBody>
      </p:sp>
    </p:spTree>
    <p:extLst>
      <p:ext uri="{BB962C8B-B14F-4D97-AF65-F5344CB8AC3E}">
        <p14:creationId xmlns:p14="http://schemas.microsoft.com/office/powerpoint/2010/main" val="1731370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9144000"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1640" y="-1720"/>
            <a:ext cx="881253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4540" y="-1291"/>
            <a:ext cx="2706134"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3923854" y="1402819"/>
            <a:ext cx="4967533" cy="3741293"/>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197649" y="3970480"/>
            <a:ext cx="4947184" cy="3268520"/>
          </a:xfrm>
        </p:spPr>
        <p:txBody>
          <a:bodyPr vert="horz" lIns="91440" tIns="45720" rIns="91440" bIns="45720" rtlCol="0" anchor="b">
            <a:normAutofit fontScale="90000"/>
          </a:bodyPr>
          <a:lstStyle/>
          <a:p>
            <a:pPr marL="0" marR="0" lvl="0" indent="0" algn="r" eaLnBrk="1" fontAlgn="base" hangingPunct="1">
              <a:lnSpc>
                <a:spcPct val="90000"/>
              </a:lnSpc>
              <a:spcAft>
                <a:spcPct val="0"/>
              </a:spcAft>
              <a:buClrTx/>
              <a:buSzTx/>
              <a:tabLst/>
              <a:defRPr/>
            </a:pPr>
            <a:r>
              <a:rPr kumimoji="0" lang="en-US" sz="4200" b="1" i="0" u="none" strike="noStrike" kern="1200" cap="none" spc="0" normalizeH="0" baseline="0" noProof="0" dirty="0">
                <a:ln>
                  <a:noFill/>
                </a:ln>
                <a:solidFill>
                  <a:srgbClr val="FFFFFF"/>
                </a:solidFill>
                <a:effectLst/>
                <a:uLnTx/>
                <a:uFillTx/>
                <a:latin typeface="+mj-lt"/>
                <a:ea typeface="+mj-ea"/>
                <a:cs typeface="+mj-cs"/>
              </a:rPr>
              <a:t>3. Challenges of Integrating AI in Healthcare for Older </a:t>
            </a:r>
            <a:br>
              <a:rPr kumimoji="0" lang="en-US" sz="4200" b="0" i="1" u="none" strike="noStrike" kern="1200" cap="none" spc="0" normalizeH="0" baseline="0" noProof="0" dirty="0">
                <a:ln>
                  <a:noFill/>
                </a:ln>
                <a:solidFill>
                  <a:schemeClr val="accent1"/>
                </a:solidFill>
                <a:effectLst/>
                <a:uLnTx/>
                <a:uFillTx/>
                <a:latin typeface="+mj-lt"/>
                <a:ea typeface="+mj-ea"/>
                <a:cs typeface="+mj-cs"/>
              </a:rPr>
            </a:br>
            <a:br>
              <a:rPr kumimoji="0" lang="en-US" sz="4200" b="1" i="0" u="none" strike="noStrike" kern="1200" cap="none" spc="0" normalizeH="0" baseline="0" noProof="0" dirty="0">
                <a:ln>
                  <a:noFill/>
                </a:ln>
                <a:solidFill>
                  <a:srgbClr val="FFFFFF"/>
                </a:solidFill>
                <a:effectLst/>
                <a:uLnTx/>
                <a:uFillTx/>
                <a:latin typeface="+mj-lt"/>
                <a:ea typeface="+mj-ea"/>
                <a:cs typeface="+mj-cs"/>
              </a:rPr>
            </a:br>
            <a:br>
              <a:rPr kumimoji="0" lang="en-US" sz="4200" b="1" i="0" u="none" strike="noStrike" kern="1200" cap="none" spc="0" normalizeH="0" baseline="0" noProof="0" dirty="0">
                <a:ln>
                  <a:noFill/>
                </a:ln>
                <a:solidFill>
                  <a:srgbClr val="FFFFFF"/>
                </a:solidFill>
                <a:effectLst/>
                <a:uLnTx/>
                <a:uFillTx/>
                <a:latin typeface="+mj-lt"/>
                <a:ea typeface="+mj-ea"/>
                <a:cs typeface="+mj-cs"/>
              </a:rPr>
            </a:br>
            <a:br>
              <a:rPr kumimoji="0" lang="en-US" sz="4200" b="1" i="0" u="none" strike="noStrike" kern="1200" cap="none" spc="0" normalizeH="0" baseline="0" noProof="0" dirty="0">
                <a:ln>
                  <a:noFill/>
                </a:ln>
                <a:solidFill>
                  <a:srgbClr val="FFFFFF"/>
                </a:solidFill>
                <a:effectLst/>
                <a:uLnTx/>
                <a:uFillTx/>
                <a:latin typeface="+mj-lt"/>
                <a:ea typeface="+mj-ea"/>
                <a:cs typeface="+mj-cs"/>
              </a:rPr>
            </a:br>
            <a:r>
              <a:rPr kumimoji="0" lang="en-US" sz="4200" b="1" i="0" u="none" strike="noStrike" kern="1200" cap="none" spc="0" normalizeH="0" baseline="0" noProof="0" dirty="0">
                <a:ln>
                  <a:noFill/>
                </a:ln>
                <a:solidFill>
                  <a:srgbClr val="FFFFFF"/>
                </a:solidFill>
                <a:effectLst/>
                <a:uLnTx/>
                <a:uFillTx/>
                <a:latin typeface="+mj-lt"/>
                <a:ea typeface="+mj-ea"/>
                <a:cs typeface="+mj-cs"/>
              </a:rPr>
              <a:t> </a:t>
            </a:r>
          </a:p>
        </p:txBody>
      </p:sp>
      <p:sp>
        <p:nvSpPr>
          <p:cNvPr id="28" name="Rectangle 2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735" y="4480038"/>
            <a:ext cx="9134528"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68117" y="2081692"/>
            <a:ext cx="6857572" cy="2694194"/>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679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l="20498" t="11458" r="5124" b="12500"/>
          <a:stretch>
            <a:fillRect/>
          </a:stretch>
        </p:blipFill>
        <p:spPr bwMode="auto">
          <a:xfrm>
            <a:off x="0" y="838200"/>
            <a:ext cx="9372600" cy="5562600"/>
          </a:xfrm>
          <a:prstGeom prst="rect">
            <a:avLst/>
          </a:prstGeom>
          <a:noFill/>
          <a:ln w="9525">
            <a:noFill/>
            <a:miter lim="800000"/>
            <a:headEnd/>
            <a:tailEnd/>
          </a:ln>
        </p:spPr>
      </p:pic>
      <p:pic>
        <p:nvPicPr>
          <p:cNvPr id="34817" name="Picture 1"/>
          <p:cNvPicPr>
            <a:picLocks noChangeAspect="1" noChangeArrowheads="1"/>
          </p:cNvPicPr>
          <p:nvPr/>
        </p:nvPicPr>
        <p:blipFill>
          <a:blip r:embed="rId4" cstate="print"/>
          <a:srcRect l="66764" t="30208" r="8639" b="53125"/>
          <a:stretch>
            <a:fillRect/>
          </a:stretch>
        </p:blipFill>
        <p:spPr bwMode="auto">
          <a:xfrm>
            <a:off x="5943600" y="0"/>
            <a:ext cx="3200400" cy="1219200"/>
          </a:xfrm>
          <a:prstGeom prst="rect">
            <a:avLst/>
          </a:prstGeom>
          <a:noFill/>
          <a:ln w="9525">
            <a:noFill/>
            <a:miter lim="800000"/>
            <a:headEnd/>
            <a:tailEnd/>
          </a:ln>
        </p:spPr>
      </p:pic>
      <p:sp>
        <p:nvSpPr>
          <p:cNvPr id="5" name="TextBox 4"/>
          <p:cNvSpPr txBox="1"/>
          <p:nvPr/>
        </p:nvSpPr>
        <p:spPr>
          <a:xfrm>
            <a:off x="2819400" y="6553200"/>
            <a:ext cx="6363793" cy="461665"/>
          </a:xfrm>
          <a:prstGeom prst="rect">
            <a:avLst/>
          </a:prstGeom>
          <a:noFill/>
        </p:spPr>
        <p:txBody>
          <a:bodyPr wrap="none" rtlCol="0">
            <a:spAutoFit/>
          </a:bodyPr>
          <a:lstStyle/>
          <a:p>
            <a:r>
              <a:rPr lang="en-US" sz="1200" dirty="0">
                <a:solidFill>
                  <a:schemeClr val="bg1"/>
                </a:solidFill>
              </a:rPr>
              <a:t>https://www.theguardian.com/us-news/2021/jun/03/elder-care-artificial-intelligence-software</a:t>
            </a:r>
          </a:p>
          <a:p>
            <a:endParaRPr lang="en-US" sz="1200"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F67FAA-B703-0C36-2E83-5478F1A6B597}"/>
              </a:ext>
            </a:extLst>
          </p:cNvPr>
          <p:cNvSpPr>
            <a:spLocks noGrp="1"/>
          </p:cNvSpPr>
          <p:nvPr>
            <p:ph idx="1"/>
          </p:nvPr>
        </p:nvSpPr>
        <p:spPr>
          <a:xfrm>
            <a:off x="457200" y="1143000"/>
            <a:ext cx="8229600" cy="4525963"/>
          </a:xfrm>
        </p:spPr>
        <p:txBody>
          <a:bodyPr/>
          <a:lstStyle/>
          <a:p>
            <a:pPr marL="514350" indent="-514350">
              <a:buFont typeface="+mj-lt"/>
              <a:buAutoNum type="arabicPeriod"/>
            </a:pPr>
            <a:r>
              <a:rPr lang="en-US" sz="3200" b="1" dirty="0">
                <a:solidFill>
                  <a:srgbClr val="FFFF00"/>
                </a:solidFill>
              </a:rPr>
              <a:t>Digital Literacy</a:t>
            </a:r>
            <a:r>
              <a:rPr lang="en-US" sz="3200" dirty="0">
                <a:solidFill>
                  <a:srgbClr val="FFFF00"/>
                </a:solidFill>
              </a:rPr>
              <a:t>: </a:t>
            </a:r>
          </a:p>
          <a:p>
            <a:pPr marL="0" indent="0">
              <a:buNone/>
            </a:pPr>
            <a:r>
              <a:rPr lang="en-US" sz="3200" dirty="0"/>
              <a:t>	Many older persons may not be familiar with technology or feel comfortable using it, that can hinder them to interact with AI-driven healthcare systems effectively. </a:t>
            </a:r>
          </a:p>
          <a:p>
            <a:pPr marL="0" indent="0">
              <a:buNone/>
            </a:pPr>
            <a:endParaRPr lang="en-US" sz="3200" dirty="0"/>
          </a:p>
          <a:p>
            <a:pPr marL="0" indent="0">
              <a:buNone/>
            </a:pPr>
            <a:r>
              <a:rPr lang="en-US" sz="3200" dirty="0"/>
              <a:t>Provide training and  user-friendly interfaces.</a:t>
            </a:r>
            <a:endParaRPr lang="en-MY" sz="3200" dirty="0"/>
          </a:p>
        </p:txBody>
      </p:sp>
    </p:spTree>
    <p:extLst>
      <p:ext uri="{BB962C8B-B14F-4D97-AF65-F5344CB8AC3E}">
        <p14:creationId xmlns:p14="http://schemas.microsoft.com/office/powerpoint/2010/main" val="3165336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BD3547-3991-D8FB-D154-9F2603C62B12}"/>
              </a:ext>
            </a:extLst>
          </p:cNvPr>
          <p:cNvSpPr>
            <a:spLocks noGrp="1"/>
          </p:cNvSpPr>
          <p:nvPr>
            <p:ph idx="1"/>
          </p:nvPr>
        </p:nvSpPr>
        <p:spPr>
          <a:xfrm>
            <a:off x="457200" y="762000"/>
            <a:ext cx="8229600" cy="4525963"/>
          </a:xfrm>
        </p:spPr>
        <p:txBody>
          <a:bodyPr/>
          <a:lstStyle/>
          <a:p>
            <a:pPr marL="0" indent="0">
              <a:buNone/>
            </a:pPr>
            <a:r>
              <a:rPr lang="en-US" sz="3200" b="1" dirty="0">
                <a:solidFill>
                  <a:srgbClr val="FFFF00"/>
                </a:solidFill>
              </a:rPr>
              <a:t>2. Data Privacy and Security</a:t>
            </a:r>
            <a:r>
              <a:rPr lang="en-US" sz="3200" dirty="0">
                <a:solidFill>
                  <a:srgbClr val="FFFF00"/>
                </a:solidFill>
              </a:rPr>
              <a:t>: </a:t>
            </a:r>
          </a:p>
          <a:p>
            <a:pPr marL="0" indent="0">
              <a:buNone/>
            </a:pPr>
            <a:r>
              <a:rPr lang="en-US" sz="3200" dirty="0"/>
              <a:t>	Older persons may be concerned about the privacy and security of their health data, especially in AI systems that use sensitive personal information. </a:t>
            </a:r>
          </a:p>
          <a:p>
            <a:pPr marL="0" indent="0">
              <a:buNone/>
            </a:pPr>
            <a:endParaRPr lang="en-US" sz="3200" dirty="0"/>
          </a:p>
          <a:p>
            <a:pPr marL="0" indent="0">
              <a:buNone/>
            </a:pPr>
            <a:r>
              <a:rPr lang="en-US" sz="3200" dirty="0"/>
              <a:t>Ensure compliance with regulations like HIPAA (Health Insurance Portability and Accountability Act-USA) and other relevant regulations.</a:t>
            </a:r>
            <a:endParaRPr lang="en-MY" sz="3200" dirty="0"/>
          </a:p>
        </p:txBody>
      </p:sp>
    </p:spTree>
    <p:extLst>
      <p:ext uri="{BB962C8B-B14F-4D97-AF65-F5344CB8AC3E}">
        <p14:creationId xmlns:p14="http://schemas.microsoft.com/office/powerpoint/2010/main" val="3874601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67625D-7440-BC75-B118-388B1B3F50CC}"/>
              </a:ext>
            </a:extLst>
          </p:cNvPr>
          <p:cNvSpPr>
            <a:spLocks noGrp="1"/>
          </p:cNvSpPr>
          <p:nvPr>
            <p:ph idx="1"/>
          </p:nvPr>
        </p:nvSpPr>
        <p:spPr>
          <a:xfrm>
            <a:off x="457200" y="685800"/>
            <a:ext cx="8229600" cy="5440363"/>
          </a:xfrm>
        </p:spPr>
        <p:txBody>
          <a:bodyPr/>
          <a:lstStyle/>
          <a:p>
            <a:pPr marL="0" indent="0">
              <a:buNone/>
            </a:pPr>
            <a:r>
              <a:rPr lang="en-US" sz="3200" b="1" dirty="0">
                <a:solidFill>
                  <a:srgbClr val="FFFF00"/>
                </a:solidFill>
              </a:rPr>
              <a:t>3. Bias in AI Algorithms</a:t>
            </a:r>
            <a:r>
              <a:rPr lang="en-US" sz="3200" dirty="0">
                <a:solidFill>
                  <a:srgbClr val="FFFF00"/>
                </a:solidFill>
              </a:rPr>
              <a:t>: </a:t>
            </a:r>
          </a:p>
          <a:p>
            <a:pPr marL="0" indent="0">
              <a:buNone/>
            </a:pPr>
            <a:r>
              <a:rPr lang="en-US" sz="3200" dirty="0"/>
              <a:t>	AI algorithms can inherit biases in the data they are trained on, leading to differences in health outcomes for older persons, esp. affecting minority, marginalized, or underrepresented groups. </a:t>
            </a:r>
          </a:p>
          <a:p>
            <a:pPr marL="0" indent="0">
              <a:buNone/>
            </a:pPr>
            <a:endParaRPr lang="en-US" sz="3200" dirty="0"/>
          </a:p>
          <a:p>
            <a:pPr marL="0" indent="0">
              <a:buNone/>
            </a:pPr>
            <a:r>
              <a:rPr lang="en-US" sz="3200" dirty="0"/>
              <a:t>Ensure diversity in training data set and minimize  bias.</a:t>
            </a:r>
            <a:endParaRPr lang="en-MY" sz="3200" dirty="0"/>
          </a:p>
        </p:txBody>
      </p:sp>
    </p:spTree>
    <p:extLst>
      <p:ext uri="{BB962C8B-B14F-4D97-AF65-F5344CB8AC3E}">
        <p14:creationId xmlns:p14="http://schemas.microsoft.com/office/powerpoint/2010/main" val="1788816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E80000-12C3-7762-0791-5072CC5906D1}"/>
              </a:ext>
            </a:extLst>
          </p:cNvPr>
          <p:cNvSpPr>
            <a:spLocks noGrp="1"/>
          </p:cNvSpPr>
          <p:nvPr>
            <p:ph idx="1"/>
          </p:nvPr>
        </p:nvSpPr>
        <p:spPr>
          <a:xfrm>
            <a:off x="457200" y="838200"/>
            <a:ext cx="8229600" cy="4525963"/>
          </a:xfrm>
        </p:spPr>
        <p:txBody>
          <a:bodyPr/>
          <a:lstStyle/>
          <a:p>
            <a:pPr marL="0" indent="0">
              <a:buNone/>
            </a:pPr>
            <a:r>
              <a:rPr lang="en-US" sz="3200" b="1" dirty="0">
                <a:solidFill>
                  <a:srgbClr val="FFFF00"/>
                </a:solidFill>
              </a:rPr>
              <a:t>4. Trust</a:t>
            </a:r>
            <a:r>
              <a:rPr lang="en-US" sz="3200" dirty="0">
                <a:solidFill>
                  <a:srgbClr val="FFFF00"/>
                </a:solidFill>
              </a:rPr>
              <a:t>:</a:t>
            </a:r>
          </a:p>
          <a:p>
            <a:pPr marL="0" indent="0">
              <a:buNone/>
            </a:pPr>
            <a:r>
              <a:rPr lang="en-US" sz="3200" dirty="0"/>
              <a:t>	 Older persons may be skeptical or reluctant to trust AI-powered healthcare recommendations (this is because they cannot understand how  AI arrived at its conclusions.) </a:t>
            </a:r>
          </a:p>
          <a:p>
            <a:pPr marL="0" indent="0">
              <a:buNone/>
            </a:pPr>
            <a:endParaRPr lang="en-US" sz="3200" dirty="0"/>
          </a:p>
          <a:p>
            <a:pPr marL="0" indent="0">
              <a:buNone/>
            </a:pPr>
            <a:r>
              <a:rPr lang="en-US" sz="3200" dirty="0"/>
              <a:t>Ensure transparency and explainability of AI algorithms.</a:t>
            </a:r>
            <a:endParaRPr lang="en-MY" sz="3200" dirty="0"/>
          </a:p>
        </p:txBody>
      </p:sp>
    </p:spTree>
    <p:extLst>
      <p:ext uri="{BB962C8B-B14F-4D97-AF65-F5344CB8AC3E}">
        <p14:creationId xmlns:p14="http://schemas.microsoft.com/office/powerpoint/2010/main" val="4199952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78CBC3-2090-F906-47EF-4C4133824374}"/>
              </a:ext>
            </a:extLst>
          </p:cNvPr>
          <p:cNvSpPr>
            <a:spLocks noGrp="1"/>
          </p:cNvSpPr>
          <p:nvPr>
            <p:ph idx="1"/>
          </p:nvPr>
        </p:nvSpPr>
        <p:spPr>
          <a:xfrm>
            <a:off x="457200" y="914400"/>
            <a:ext cx="8229600" cy="4525963"/>
          </a:xfrm>
        </p:spPr>
        <p:txBody>
          <a:bodyPr/>
          <a:lstStyle/>
          <a:p>
            <a:pPr marL="0" indent="0">
              <a:buNone/>
            </a:pPr>
            <a:r>
              <a:rPr lang="en-US" sz="3200" b="1" dirty="0">
                <a:solidFill>
                  <a:srgbClr val="FFFF00"/>
                </a:solidFill>
              </a:rPr>
              <a:t>5. Adaptation to Individual Needs</a:t>
            </a:r>
            <a:r>
              <a:rPr lang="en-US" sz="3200" dirty="0">
                <a:solidFill>
                  <a:srgbClr val="FFFF00"/>
                </a:solidFill>
              </a:rPr>
              <a:t>: </a:t>
            </a:r>
          </a:p>
          <a:p>
            <a:pPr marL="0" indent="0">
              <a:buNone/>
            </a:pPr>
            <a:r>
              <a:rPr lang="en-US" sz="3200" dirty="0"/>
              <a:t>	Older adults have diverse (and sometimes peculiar) health needs and preferences, requiring AI systems to be adaptable and personalized. </a:t>
            </a:r>
          </a:p>
          <a:p>
            <a:pPr marL="0" indent="0">
              <a:buNone/>
            </a:pPr>
            <a:endParaRPr lang="en-US" sz="3200" dirty="0"/>
          </a:p>
          <a:p>
            <a:pPr marL="0" indent="0">
              <a:buNone/>
            </a:pPr>
            <a:r>
              <a:rPr lang="en-US" sz="3200" dirty="0"/>
              <a:t>Tailor AI-driven interventions to individual health condition, social-economic status, and preferences. </a:t>
            </a:r>
            <a:endParaRPr lang="en-MY" sz="3200" dirty="0"/>
          </a:p>
        </p:txBody>
      </p:sp>
    </p:spTree>
    <p:extLst>
      <p:ext uri="{BB962C8B-B14F-4D97-AF65-F5344CB8AC3E}">
        <p14:creationId xmlns:p14="http://schemas.microsoft.com/office/powerpoint/2010/main" val="1504576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1FDCCC3-920F-43F6-DD97-D9B9945202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9144000" cy="6894986"/>
            <a:chOff x="0" y="-7622"/>
            <a:chExt cx="12192000" cy="6894986"/>
          </a:xfrm>
        </p:grpSpPr>
        <p:sp>
          <p:nvSpPr>
            <p:cNvPr id="10" name="Rectangle 9">
              <a:extLst>
                <a:ext uri="{FF2B5EF4-FFF2-40B4-BE49-F238E27FC236}">
                  <a16:creationId xmlns:a16="http://schemas.microsoft.com/office/drawing/2014/main" id="{59990802-8CAD-3410-772E-766C38FBF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9CF0F51-7220-9933-BAEE-8EDE4FE1F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1669C9-C34A-0613-D0DF-E0B0A749F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055A15-F7E5-A04E-DAAA-5E9830907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p:cNvSpPr>
            <a:spLocks noGrp="1"/>
          </p:cNvSpPr>
          <p:nvPr>
            <p:ph type="title"/>
          </p:nvPr>
        </p:nvSpPr>
        <p:spPr>
          <a:xfrm>
            <a:off x="2205105" y="1536180"/>
            <a:ext cx="4763676" cy="2085740"/>
          </a:xfrm>
        </p:spPr>
        <p:txBody>
          <a:bodyPr vert="horz" lIns="91440" tIns="45720" rIns="91440" bIns="45720" rtlCol="0" anchor="b">
            <a:normAutofit/>
          </a:bodyPr>
          <a:lstStyle/>
          <a:p>
            <a:pPr eaLnBrk="1" hangingPunct="1">
              <a:lnSpc>
                <a:spcPct val="90000"/>
              </a:lnSpc>
            </a:pPr>
            <a:endParaRPr lang="en-US" sz="3500" kern="1200">
              <a:solidFill>
                <a:srgbClr val="FFFFFF"/>
              </a:solidFill>
              <a:latin typeface="+mj-lt"/>
              <a:ea typeface="+mj-ea"/>
              <a:cs typeface="+mj-cs"/>
            </a:endParaRPr>
          </a:p>
        </p:txBody>
      </p:sp>
      <p:sp>
        <p:nvSpPr>
          <p:cNvPr id="4" name="Title 1"/>
          <p:cNvSpPr txBox="1">
            <a:spLocks/>
          </p:cNvSpPr>
          <p:nvPr/>
        </p:nvSpPr>
        <p:spPr bwMode="auto">
          <a:xfrm>
            <a:off x="0" y="152400"/>
            <a:ext cx="9144000" cy="5486400"/>
          </a:xfrm>
          <a:prstGeom prst="rect">
            <a:avLst/>
          </a:prstGeom>
          <a:solidFill>
            <a:srgbClr val="00B050"/>
          </a:solid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sz="4500" b="1" i="0" u="none" strike="noStrike" kern="0" cap="none" spc="0" normalizeH="0" baseline="0" noProof="0" dirty="0">
                <a:ln>
                  <a:noFill/>
                </a:ln>
                <a:solidFill>
                  <a:schemeClr val="accent3"/>
                </a:solidFill>
                <a:effectLst/>
                <a:uLnTx/>
                <a:uFillTx/>
                <a:latin typeface="+mj-lt"/>
                <a:ea typeface="+mj-ea"/>
                <a:cs typeface="+mj-cs"/>
              </a:rPr>
              <a:t>4.  AI for Health of Older </a:t>
            </a:r>
            <a:r>
              <a:rPr lang="en-US" sz="4500" b="1" kern="0" dirty="0">
                <a:solidFill>
                  <a:schemeClr val="accent3"/>
                </a:solidFill>
                <a:latin typeface="+mj-lt"/>
                <a:ea typeface="+mj-ea"/>
                <a:cs typeface="+mj-cs"/>
              </a:rPr>
              <a:t>P</a:t>
            </a:r>
            <a:r>
              <a:rPr kumimoji="0" lang="en-US" sz="4500" b="1" i="0" u="none" strike="noStrike" kern="0" cap="none" spc="0" normalizeH="0" baseline="0" noProof="0" dirty="0" err="1">
                <a:ln>
                  <a:noFill/>
                </a:ln>
                <a:solidFill>
                  <a:schemeClr val="accent3"/>
                </a:solidFill>
                <a:effectLst/>
                <a:uLnTx/>
                <a:uFillTx/>
                <a:latin typeface="+mj-lt"/>
                <a:ea typeface="+mj-ea"/>
                <a:cs typeface="+mj-cs"/>
              </a:rPr>
              <a:t>eople</a:t>
            </a:r>
            <a:r>
              <a:rPr kumimoji="0" lang="en-US" sz="4500" b="1" i="0" u="none" strike="noStrike" kern="0" cap="none" spc="0" normalizeH="0" baseline="0" noProof="0" dirty="0">
                <a:ln>
                  <a:noFill/>
                </a:ln>
                <a:solidFill>
                  <a:schemeClr val="accent3"/>
                </a:solidFill>
                <a:effectLst/>
                <a:uLnTx/>
                <a:uFillTx/>
                <a:latin typeface="+mj-lt"/>
                <a:ea typeface="+mj-ea"/>
                <a:cs typeface="+mj-cs"/>
              </a:rPr>
              <a:t>                               – the WHO Perspectives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EA5A-42AA-8562-8F33-997375B7CC1C}"/>
              </a:ext>
            </a:extLst>
          </p:cNvPr>
          <p:cNvSpPr>
            <a:spLocks noGrp="1"/>
          </p:cNvSpPr>
          <p:nvPr>
            <p:ph type="title"/>
          </p:nvPr>
        </p:nvSpPr>
        <p:spPr>
          <a:xfrm>
            <a:off x="457200" y="274638"/>
            <a:ext cx="8305800" cy="2392362"/>
          </a:xfrm>
        </p:spPr>
        <p:txBody>
          <a:bodyPr/>
          <a:lstStyle/>
          <a:p>
            <a:pPr algn="l"/>
            <a:r>
              <a:rPr lang="en-MY" dirty="0">
                <a:solidFill>
                  <a:schemeClr val="bg1">
                    <a:lumMod val="95000"/>
                  </a:schemeClr>
                </a:solidFill>
                <a:effectLst/>
              </a:rPr>
              <a:t>Ageism</a:t>
            </a:r>
            <a:br>
              <a:rPr lang="en-MY" sz="3200" b="0" dirty="0">
                <a:solidFill>
                  <a:schemeClr val="bg1">
                    <a:lumMod val="95000"/>
                  </a:schemeClr>
                </a:solidFill>
                <a:effectLst/>
              </a:rPr>
            </a:br>
            <a:r>
              <a:rPr lang="en-MY" sz="3200" b="0" dirty="0">
                <a:solidFill>
                  <a:schemeClr val="bg1">
                    <a:lumMod val="95000"/>
                  </a:schemeClr>
                </a:solidFill>
                <a:effectLst/>
              </a:rPr>
              <a:t>refers to </a:t>
            </a:r>
            <a:r>
              <a:rPr lang="en-MY" sz="3200" b="0" dirty="0">
                <a:solidFill>
                  <a:schemeClr val="accent5">
                    <a:lumMod val="90000"/>
                  </a:schemeClr>
                </a:solidFill>
                <a:effectLst/>
              </a:rPr>
              <a:t>how we think </a:t>
            </a:r>
            <a:r>
              <a:rPr lang="en-MY" sz="3200" b="0" dirty="0">
                <a:solidFill>
                  <a:schemeClr val="bg1">
                    <a:lumMod val="95000"/>
                  </a:schemeClr>
                </a:solidFill>
                <a:effectLst/>
              </a:rPr>
              <a:t>(stereotypes), </a:t>
            </a:r>
            <a:r>
              <a:rPr lang="en-MY" sz="3200" b="0" dirty="0">
                <a:solidFill>
                  <a:schemeClr val="accent5">
                    <a:lumMod val="90000"/>
                  </a:schemeClr>
                </a:solidFill>
                <a:effectLst/>
              </a:rPr>
              <a:t>feel </a:t>
            </a:r>
            <a:r>
              <a:rPr lang="en-MY" sz="3200" b="0" dirty="0">
                <a:solidFill>
                  <a:schemeClr val="bg1">
                    <a:lumMod val="95000"/>
                  </a:schemeClr>
                </a:solidFill>
                <a:effectLst/>
              </a:rPr>
              <a:t>(prejudice) and </a:t>
            </a:r>
            <a:r>
              <a:rPr lang="en-MY" sz="3200" b="0" dirty="0">
                <a:solidFill>
                  <a:schemeClr val="accent5">
                    <a:lumMod val="90000"/>
                  </a:schemeClr>
                </a:solidFill>
                <a:effectLst/>
              </a:rPr>
              <a:t>act </a:t>
            </a:r>
            <a:r>
              <a:rPr lang="en-MY" sz="3200" b="0" dirty="0">
                <a:solidFill>
                  <a:schemeClr val="bg1">
                    <a:lumMod val="95000"/>
                  </a:schemeClr>
                </a:solidFill>
                <a:effectLst/>
              </a:rPr>
              <a:t>(discrimination) towards others or ourselves based on </a:t>
            </a:r>
            <a:r>
              <a:rPr lang="en-MY" sz="3200" b="0" dirty="0">
                <a:solidFill>
                  <a:schemeClr val="accent5">
                    <a:lumMod val="90000"/>
                  </a:schemeClr>
                </a:solidFill>
                <a:effectLst/>
              </a:rPr>
              <a:t>age</a:t>
            </a:r>
            <a:r>
              <a:rPr lang="en-MY" sz="3200" b="0" dirty="0">
                <a:solidFill>
                  <a:schemeClr val="bg1">
                    <a:lumMod val="95000"/>
                  </a:schemeClr>
                </a:solidFill>
                <a:effectLst/>
              </a:rPr>
              <a:t>.</a:t>
            </a:r>
          </a:p>
        </p:txBody>
      </p:sp>
      <p:sp>
        <p:nvSpPr>
          <p:cNvPr id="3" name="Content Placeholder 2">
            <a:extLst>
              <a:ext uri="{FF2B5EF4-FFF2-40B4-BE49-F238E27FC236}">
                <a16:creationId xmlns:a16="http://schemas.microsoft.com/office/drawing/2014/main" id="{05731A6B-1150-F8B7-6C05-69E661FB6786}"/>
              </a:ext>
            </a:extLst>
          </p:cNvPr>
          <p:cNvSpPr>
            <a:spLocks noGrp="1"/>
          </p:cNvSpPr>
          <p:nvPr>
            <p:ph idx="1"/>
          </p:nvPr>
        </p:nvSpPr>
        <p:spPr>
          <a:xfrm>
            <a:off x="28433" y="6400799"/>
            <a:ext cx="8229600" cy="182563"/>
          </a:xfrm>
        </p:spPr>
        <p:txBody>
          <a:bodyPr/>
          <a:lstStyle/>
          <a:p>
            <a:pPr marL="0" indent="0">
              <a:buNone/>
            </a:pPr>
            <a:r>
              <a:rPr lang="en-MY" sz="1800" dirty="0"/>
              <a:t>WHO Global report on ageism 2021</a:t>
            </a:r>
          </a:p>
        </p:txBody>
      </p:sp>
      <p:pic>
        <p:nvPicPr>
          <p:cNvPr id="5" name="Picture 4">
            <a:extLst>
              <a:ext uri="{FF2B5EF4-FFF2-40B4-BE49-F238E27FC236}">
                <a16:creationId xmlns:a16="http://schemas.microsoft.com/office/drawing/2014/main" id="{C3B8EF41-D654-CF89-8627-C749F4554E4D}"/>
              </a:ext>
            </a:extLst>
          </p:cNvPr>
          <p:cNvPicPr>
            <a:picLocks noChangeAspect="1"/>
          </p:cNvPicPr>
          <p:nvPr/>
        </p:nvPicPr>
        <p:blipFill>
          <a:blip r:embed="rId2"/>
          <a:stretch>
            <a:fillRect/>
          </a:stretch>
        </p:blipFill>
        <p:spPr>
          <a:xfrm>
            <a:off x="3790086" y="2631909"/>
            <a:ext cx="5582514" cy="4268476"/>
          </a:xfrm>
          <a:prstGeom prst="rect">
            <a:avLst/>
          </a:prstGeom>
        </p:spPr>
      </p:pic>
      <p:sp>
        <p:nvSpPr>
          <p:cNvPr id="8" name="TextBox 7">
            <a:extLst>
              <a:ext uri="{FF2B5EF4-FFF2-40B4-BE49-F238E27FC236}">
                <a16:creationId xmlns:a16="http://schemas.microsoft.com/office/drawing/2014/main" id="{85BD8492-3D93-E505-A3BC-1A8C89208419}"/>
              </a:ext>
            </a:extLst>
          </p:cNvPr>
          <p:cNvSpPr txBox="1"/>
          <p:nvPr/>
        </p:nvSpPr>
        <p:spPr>
          <a:xfrm>
            <a:off x="127945" y="3811433"/>
            <a:ext cx="3440365" cy="1200329"/>
          </a:xfrm>
          <a:prstGeom prst="rect">
            <a:avLst/>
          </a:prstGeom>
          <a:noFill/>
        </p:spPr>
        <p:txBody>
          <a:bodyPr wrap="none" rtlCol="0">
            <a:spAutoFit/>
          </a:bodyPr>
          <a:lstStyle/>
          <a:p>
            <a:r>
              <a:rPr lang="en-MY" altLang="ja-JP" sz="2400" dirty="0" err="1">
                <a:solidFill>
                  <a:schemeClr val="bg1"/>
                </a:solidFill>
              </a:rPr>
              <a:t>discriminación</a:t>
            </a:r>
            <a:r>
              <a:rPr lang="en-MY" altLang="ja-JP" sz="2400" dirty="0">
                <a:solidFill>
                  <a:schemeClr val="bg1"/>
                </a:solidFill>
              </a:rPr>
              <a:t> </a:t>
            </a:r>
            <a:r>
              <a:rPr lang="en-MY" altLang="ja-JP" sz="2400" dirty="0" err="1">
                <a:solidFill>
                  <a:schemeClr val="bg1"/>
                </a:solidFill>
              </a:rPr>
              <a:t>por</a:t>
            </a:r>
            <a:r>
              <a:rPr lang="en-MY" altLang="ja-JP" sz="2400" dirty="0">
                <a:solidFill>
                  <a:schemeClr val="bg1"/>
                </a:solidFill>
              </a:rPr>
              <a:t> </a:t>
            </a:r>
            <a:r>
              <a:rPr lang="en-MY" altLang="ja-JP" sz="2400" dirty="0" err="1">
                <a:solidFill>
                  <a:schemeClr val="bg1"/>
                </a:solidFill>
              </a:rPr>
              <a:t>edad</a:t>
            </a:r>
            <a:endParaRPr lang="en-MY" altLang="ja-JP" sz="2400" dirty="0">
              <a:solidFill>
                <a:schemeClr val="bg1"/>
              </a:solidFill>
            </a:endParaRPr>
          </a:p>
          <a:p>
            <a:r>
              <a:rPr lang="en-MY" altLang="ja-JP" sz="2400" dirty="0" err="1">
                <a:solidFill>
                  <a:schemeClr val="bg1"/>
                </a:solidFill>
              </a:rPr>
              <a:t>l'âgisme</a:t>
            </a:r>
            <a:endParaRPr lang="en-MY" altLang="ja-JP" sz="2400" dirty="0">
              <a:solidFill>
                <a:schemeClr val="bg1"/>
              </a:solidFill>
            </a:endParaRPr>
          </a:p>
          <a:p>
            <a:r>
              <a:rPr lang="ja-JP" altLang="en-US" sz="2400" dirty="0">
                <a:solidFill>
                  <a:schemeClr val="bg1"/>
                </a:solidFill>
              </a:rPr>
              <a:t>年龄歧视</a:t>
            </a:r>
            <a:endParaRPr lang="en-MY" sz="2400" dirty="0">
              <a:solidFill>
                <a:schemeClr val="bg1"/>
              </a:solidFill>
            </a:endParaRPr>
          </a:p>
        </p:txBody>
      </p:sp>
      <p:sp>
        <p:nvSpPr>
          <p:cNvPr id="4" name="TextBox 3">
            <a:extLst>
              <a:ext uri="{FF2B5EF4-FFF2-40B4-BE49-F238E27FC236}">
                <a16:creationId xmlns:a16="http://schemas.microsoft.com/office/drawing/2014/main" id="{5E811FF3-A010-A598-9DD2-919BF8FFBFF5}"/>
              </a:ext>
            </a:extLst>
          </p:cNvPr>
          <p:cNvSpPr txBox="1"/>
          <p:nvPr/>
        </p:nvSpPr>
        <p:spPr>
          <a:xfrm>
            <a:off x="3962400" y="6477000"/>
            <a:ext cx="748923" cy="369332"/>
          </a:xfrm>
          <a:prstGeom prst="rect">
            <a:avLst/>
          </a:prstGeom>
          <a:noFill/>
        </p:spPr>
        <p:txBody>
          <a:bodyPr wrap="none" rtlCol="0">
            <a:spAutoFit/>
          </a:bodyPr>
          <a:lstStyle/>
          <a:p>
            <a:r>
              <a:rPr lang="en-US" dirty="0">
                <a:solidFill>
                  <a:schemeClr val="bg1"/>
                </a:solidFill>
              </a:rPr>
              <a:t>WHO</a:t>
            </a:r>
            <a:endParaRPr lang="en-MY" dirty="0">
              <a:solidFill>
                <a:schemeClr val="bg1"/>
              </a:solidFill>
            </a:endParaRPr>
          </a:p>
        </p:txBody>
      </p:sp>
    </p:spTree>
    <p:extLst>
      <p:ext uri="{BB962C8B-B14F-4D97-AF65-F5344CB8AC3E}">
        <p14:creationId xmlns:p14="http://schemas.microsoft.com/office/powerpoint/2010/main" val="2987364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D18A-7EB6-5046-07B8-5A12B03D4C8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37C74CB3-ADAD-15C4-49BC-6DDBFF65A756}"/>
              </a:ext>
            </a:extLst>
          </p:cNvPr>
          <p:cNvSpPr>
            <a:spLocks noGrp="1"/>
          </p:cNvSpPr>
          <p:nvPr>
            <p:ph idx="1"/>
          </p:nvPr>
        </p:nvSpPr>
        <p:spPr/>
        <p:txBody>
          <a:bodyPr/>
          <a:lstStyle/>
          <a:p>
            <a:endParaRPr lang="en-MY"/>
          </a:p>
        </p:txBody>
      </p:sp>
      <p:pic>
        <p:nvPicPr>
          <p:cNvPr id="5" name="Picture 4">
            <a:extLst>
              <a:ext uri="{FF2B5EF4-FFF2-40B4-BE49-F238E27FC236}">
                <a16:creationId xmlns:a16="http://schemas.microsoft.com/office/drawing/2014/main" id="{6DD5E664-A412-4AAC-B195-CA22FDEF7993}"/>
              </a:ext>
            </a:extLst>
          </p:cNvPr>
          <p:cNvPicPr>
            <a:picLocks noChangeAspect="1"/>
          </p:cNvPicPr>
          <p:nvPr/>
        </p:nvPicPr>
        <p:blipFill>
          <a:blip r:embed="rId2"/>
          <a:stretch>
            <a:fillRect/>
          </a:stretch>
        </p:blipFill>
        <p:spPr>
          <a:xfrm rot="20971624">
            <a:off x="732762" y="752073"/>
            <a:ext cx="3717052" cy="5156756"/>
          </a:xfrm>
          <a:prstGeom prst="rect">
            <a:avLst/>
          </a:prstGeom>
        </p:spPr>
      </p:pic>
      <p:pic>
        <p:nvPicPr>
          <p:cNvPr id="7" name="Picture 6">
            <a:extLst>
              <a:ext uri="{FF2B5EF4-FFF2-40B4-BE49-F238E27FC236}">
                <a16:creationId xmlns:a16="http://schemas.microsoft.com/office/drawing/2014/main" id="{115BFC6D-47D1-9AAC-A18E-45A3B8420441}"/>
              </a:ext>
            </a:extLst>
          </p:cNvPr>
          <p:cNvPicPr>
            <a:picLocks noChangeAspect="1"/>
          </p:cNvPicPr>
          <p:nvPr/>
        </p:nvPicPr>
        <p:blipFill>
          <a:blip r:embed="rId3"/>
          <a:stretch>
            <a:fillRect/>
          </a:stretch>
        </p:blipFill>
        <p:spPr>
          <a:xfrm rot="20879457">
            <a:off x="4794683" y="589942"/>
            <a:ext cx="3645392" cy="4952408"/>
          </a:xfrm>
          <a:prstGeom prst="rect">
            <a:avLst/>
          </a:prstGeom>
        </p:spPr>
      </p:pic>
    </p:spTree>
    <p:extLst>
      <p:ext uri="{BB962C8B-B14F-4D97-AF65-F5344CB8AC3E}">
        <p14:creationId xmlns:p14="http://schemas.microsoft.com/office/powerpoint/2010/main" val="4024160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B03922-C501-30CF-ACA9-6B5A1F547E91}"/>
              </a:ext>
            </a:extLst>
          </p:cNvPr>
          <p:cNvSpPr>
            <a:spLocks noGrp="1"/>
          </p:cNvSpPr>
          <p:nvPr>
            <p:ph idx="1"/>
          </p:nvPr>
        </p:nvSpPr>
        <p:spPr>
          <a:xfrm>
            <a:off x="1447800" y="6477000"/>
            <a:ext cx="8229600" cy="45719"/>
          </a:xfrm>
        </p:spPr>
        <p:txBody>
          <a:bodyPr/>
          <a:lstStyle/>
          <a:p>
            <a:pPr marL="0" indent="0">
              <a:buNone/>
            </a:pPr>
            <a:r>
              <a:rPr lang="en-MY" sz="1800" dirty="0"/>
              <a:t>https://www.who.int/publications/i/item/9789240040793</a:t>
            </a:r>
          </a:p>
        </p:txBody>
      </p:sp>
      <p:pic>
        <p:nvPicPr>
          <p:cNvPr id="5" name="Picture 4">
            <a:extLst>
              <a:ext uri="{FF2B5EF4-FFF2-40B4-BE49-F238E27FC236}">
                <a16:creationId xmlns:a16="http://schemas.microsoft.com/office/drawing/2014/main" id="{FD731826-D730-2F17-47B6-C23435F42D46}"/>
              </a:ext>
            </a:extLst>
          </p:cNvPr>
          <p:cNvPicPr>
            <a:picLocks noChangeAspect="1"/>
          </p:cNvPicPr>
          <p:nvPr/>
        </p:nvPicPr>
        <p:blipFill>
          <a:blip r:embed="rId3"/>
          <a:stretch>
            <a:fillRect/>
          </a:stretch>
        </p:blipFill>
        <p:spPr>
          <a:xfrm rot="20719663">
            <a:off x="507323" y="464125"/>
            <a:ext cx="3216288" cy="4104616"/>
          </a:xfrm>
          <a:prstGeom prst="rect">
            <a:avLst/>
          </a:prstGeom>
        </p:spPr>
      </p:pic>
      <p:sp>
        <p:nvSpPr>
          <p:cNvPr id="6" name="Title 5">
            <a:extLst>
              <a:ext uri="{FF2B5EF4-FFF2-40B4-BE49-F238E27FC236}">
                <a16:creationId xmlns:a16="http://schemas.microsoft.com/office/drawing/2014/main" id="{53527CA8-2942-5DDC-5207-AFCE0740E505}"/>
              </a:ext>
            </a:extLst>
          </p:cNvPr>
          <p:cNvSpPr txBox="1">
            <a:spLocks noGrp="1"/>
          </p:cNvSpPr>
          <p:nvPr>
            <p:ph type="title"/>
          </p:nvPr>
        </p:nvSpPr>
        <p:spPr>
          <a:xfrm>
            <a:off x="4648200" y="560725"/>
            <a:ext cx="4267200" cy="3477875"/>
          </a:xfrm>
          <a:prstGeom prst="rect">
            <a:avLst/>
          </a:prstGeom>
          <a:noFill/>
        </p:spPr>
        <p:txBody>
          <a:bodyPr wrap="square" rtlCol="0">
            <a:spAutoFit/>
          </a:bodyPr>
          <a:lstStyle/>
          <a:p>
            <a:r>
              <a:rPr lang="en-US" dirty="0">
                <a:solidFill>
                  <a:schemeClr val="bg1"/>
                </a:solidFill>
              </a:rPr>
              <a:t>Ageism in artificial intelligence for health: WHO policy brief</a:t>
            </a:r>
            <a:endParaRPr lang="en-MY" dirty="0">
              <a:solidFill>
                <a:schemeClr val="bg1"/>
              </a:solidFill>
            </a:endParaRPr>
          </a:p>
        </p:txBody>
      </p:sp>
      <p:pic>
        <p:nvPicPr>
          <p:cNvPr id="7" name="Picture 6">
            <a:extLst>
              <a:ext uri="{FF2B5EF4-FFF2-40B4-BE49-F238E27FC236}">
                <a16:creationId xmlns:a16="http://schemas.microsoft.com/office/drawing/2014/main" id="{ED1E837A-D491-9EA0-CAFB-D4DBAB98B0E4}"/>
              </a:ext>
            </a:extLst>
          </p:cNvPr>
          <p:cNvPicPr>
            <a:picLocks noChangeAspect="1"/>
          </p:cNvPicPr>
          <p:nvPr/>
        </p:nvPicPr>
        <p:blipFill>
          <a:blip r:embed="rId4"/>
          <a:stretch>
            <a:fillRect/>
          </a:stretch>
        </p:blipFill>
        <p:spPr>
          <a:xfrm>
            <a:off x="-381000" y="5110175"/>
            <a:ext cx="9601200" cy="1232436"/>
          </a:xfrm>
          <a:prstGeom prst="rect">
            <a:avLst/>
          </a:prstGeom>
        </p:spPr>
      </p:pic>
    </p:spTree>
    <p:extLst>
      <p:ext uri="{BB962C8B-B14F-4D97-AF65-F5344CB8AC3E}">
        <p14:creationId xmlns:p14="http://schemas.microsoft.com/office/powerpoint/2010/main" val="3708245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E86A-0130-2EE3-5C12-D2D642ABBBE5}"/>
              </a:ext>
            </a:extLst>
          </p:cNvPr>
          <p:cNvSpPr>
            <a:spLocks noGrp="1"/>
          </p:cNvSpPr>
          <p:nvPr>
            <p:ph type="title"/>
          </p:nvPr>
        </p:nvSpPr>
        <p:spPr>
          <a:xfrm>
            <a:off x="457200" y="3048000"/>
            <a:ext cx="8229600" cy="1143000"/>
          </a:xfrm>
        </p:spPr>
        <p:txBody>
          <a:bodyPr/>
          <a:lstStyle/>
          <a:p>
            <a:r>
              <a:rPr lang="en-US" sz="3200" dirty="0">
                <a:solidFill>
                  <a:schemeClr val="bg1"/>
                </a:solidFill>
                <a:effectLst/>
                <a:latin typeface="+mn-lt"/>
              </a:rPr>
              <a:t>“To ensure that AI technologies play a beneficial role, </a:t>
            </a:r>
            <a:r>
              <a:rPr lang="en-US" sz="3200" dirty="0">
                <a:effectLst/>
                <a:latin typeface="+mn-lt"/>
              </a:rPr>
              <a:t>ageism must be identified and eliminated </a:t>
            </a:r>
            <a:r>
              <a:rPr lang="en-US" sz="3200" dirty="0">
                <a:solidFill>
                  <a:schemeClr val="bg1"/>
                </a:solidFill>
                <a:effectLst/>
                <a:latin typeface="+mn-lt"/>
              </a:rPr>
              <a:t>from their design, development, use, and evaluations.”</a:t>
            </a:r>
            <a:br>
              <a:rPr lang="en-US" sz="3200" dirty="0">
                <a:solidFill>
                  <a:schemeClr val="bg1"/>
                </a:solidFill>
                <a:effectLst/>
                <a:latin typeface="+mn-lt"/>
              </a:rPr>
            </a:br>
            <a:br>
              <a:rPr lang="en-US" sz="3200" dirty="0">
                <a:solidFill>
                  <a:schemeClr val="bg1"/>
                </a:solidFill>
                <a:effectLst/>
                <a:latin typeface="+mn-lt"/>
              </a:rPr>
            </a:br>
            <a:r>
              <a:rPr lang="en-US" sz="3200" b="0" i="1" dirty="0">
                <a:solidFill>
                  <a:schemeClr val="bg1"/>
                </a:solidFill>
                <a:effectLst/>
                <a:latin typeface="+mn-lt"/>
              </a:rPr>
              <a:t>- Ageism in artificial intelligence for health:                 WHO policy brief</a:t>
            </a:r>
            <a:br>
              <a:rPr lang="en-US" sz="3200" b="0" i="1" dirty="0">
                <a:solidFill>
                  <a:schemeClr val="bg1"/>
                </a:solidFill>
                <a:effectLst/>
                <a:latin typeface="+mn-lt"/>
              </a:rPr>
            </a:br>
            <a:br>
              <a:rPr lang="en-US" sz="3200" b="0" i="1" dirty="0">
                <a:solidFill>
                  <a:schemeClr val="bg1"/>
                </a:solidFill>
                <a:effectLst/>
                <a:latin typeface="+mn-lt"/>
              </a:rPr>
            </a:br>
            <a:endParaRPr lang="en-MY" sz="3200" b="0" i="1" dirty="0">
              <a:solidFill>
                <a:schemeClr val="bg1"/>
              </a:solidFill>
              <a:effectLst/>
              <a:latin typeface="+mn-lt"/>
            </a:endParaRPr>
          </a:p>
        </p:txBody>
      </p:sp>
    </p:spTree>
    <p:extLst>
      <p:ext uri="{BB962C8B-B14F-4D97-AF65-F5344CB8AC3E}">
        <p14:creationId xmlns:p14="http://schemas.microsoft.com/office/powerpoint/2010/main" val="62372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will discuss</a:t>
            </a:r>
          </a:p>
        </p:txBody>
      </p:sp>
      <p:sp>
        <p:nvSpPr>
          <p:cNvPr id="3" name="Content Placeholder 2"/>
          <p:cNvSpPr>
            <a:spLocks noGrp="1"/>
          </p:cNvSpPr>
          <p:nvPr>
            <p:ph idx="1"/>
          </p:nvPr>
        </p:nvSpPr>
        <p:spPr>
          <a:xfrm>
            <a:off x="489045" y="1448345"/>
            <a:ext cx="8458200" cy="4525963"/>
          </a:xfrm>
        </p:spPr>
        <p:txBody>
          <a:bodyPr/>
          <a:lstStyle/>
          <a:p>
            <a:pPr>
              <a:buNone/>
            </a:pPr>
            <a:r>
              <a:rPr lang="en-US" sz="3600" dirty="0"/>
              <a:t>1. The Older Persons</a:t>
            </a:r>
          </a:p>
          <a:p>
            <a:pPr>
              <a:buNone/>
            </a:pPr>
            <a:r>
              <a:rPr lang="en-US" sz="3600" dirty="0"/>
              <a:t>2. AI-powered Medical Devices for Older Persons</a:t>
            </a:r>
          </a:p>
          <a:p>
            <a:pPr>
              <a:buNone/>
            </a:pPr>
            <a:r>
              <a:rPr lang="en-US" sz="3600" dirty="0"/>
              <a:t>3. Challenges</a:t>
            </a:r>
            <a:r>
              <a:rPr lang="en-US" sz="3600" b="0" dirty="0">
                <a:solidFill>
                  <a:schemeClr val="bg1"/>
                </a:solidFill>
                <a:effectLst/>
              </a:rPr>
              <a:t> of integrating AI in Healthcare for Older Persons</a:t>
            </a:r>
            <a:endParaRPr lang="en-US" sz="3600" dirty="0"/>
          </a:p>
          <a:p>
            <a:pPr>
              <a:buNone/>
            </a:pPr>
            <a:r>
              <a:rPr lang="en-US" sz="3600" dirty="0"/>
              <a:t>4. AI for Health of Older Persons</a:t>
            </a:r>
          </a:p>
          <a:p>
            <a:pPr>
              <a:buNone/>
            </a:pPr>
            <a:r>
              <a:rPr lang="en-US" sz="3600" dirty="0"/>
              <a:t>   - the WHO Perspectives            </a:t>
            </a:r>
          </a:p>
          <a:p>
            <a:pPr>
              <a:buNone/>
            </a:pPr>
            <a:endParaRPr lang="en-US" sz="3600" dirty="0"/>
          </a:p>
          <a:p>
            <a:pPr>
              <a:buNone/>
            </a:pPr>
            <a:endParaRPr lang="en-US"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E86A-0130-2EE3-5C12-D2D642ABBBE5}"/>
              </a:ext>
            </a:extLst>
          </p:cNvPr>
          <p:cNvSpPr>
            <a:spLocks noGrp="1"/>
          </p:cNvSpPr>
          <p:nvPr>
            <p:ph type="title"/>
          </p:nvPr>
        </p:nvSpPr>
        <p:spPr/>
        <p:txBody>
          <a:bodyPr/>
          <a:lstStyle/>
          <a:p>
            <a:r>
              <a:rPr lang="en-US" sz="2400" dirty="0">
                <a:effectLst/>
              </a:rPr>
              <a:t>These eight considerations could ensure that AI technologies for health address ageism and that older people are fully involved in the processes, systems, technologies and services that affect them.</a:t>
            </a:r>
            <a:endParaRPr lang="en-MY" sz="2400" dirty="0">
              <a:effectLst/>
            </a:endParaRPr>
          </a:p>
        </p:txBody>
      </p:sp>
      <p:sp>
        <p:nvSpPr>
          <p:cNvPr id="3" name="Content Placeholder 2">
            <a:extLst>
              <a:ext uri="{FF2B5EF4-FFF2-40B4-BE49-F238E27FC236}">
                <a16:creationId xmlns:a16="http://schemas.microsoft.com/office/drawing/2014/main" id="{64F91B45-DD78-44AC-ABEE-1C7B3AC0A4F1}"/>
              </a:ext>
            </a:extLst>
          </p:cNvPr>
          <p:cNvSpPr>
            <a:spLocks noGrp="1"/>
          </p:cNvSpPr>
          <p:nvPr>
            <p:ph idx="1"/>
          </p:nvPr>
        </p:nvSpPr>
        <p:spPr>
          <a:xfrm>
            <a:off x="469710" y="1828800"/>
            <a:ext cx="8458200" cy="4525963"/>
          </a:xfrm>
        </p:spPr>
        <p:txBody>
          <a:bodyPr/>
          <a:lstStyle/>
          <a:p>
            <a:pPr marL="457200" indent="-457200">
              <a:buFont typeface="+mj-lt"/>
              <a:buAutoNum type="arabicPeriod"/>
            </a:pPr>
            <a:r>
              <a:rPr lang="en-US" sz="2300" dirty="0">
                <a:solidFill>
                  <a:srgbClr val="FFFF00"/>
                </a:solidFill>
              </a:rPr>
              <a:t>Participatory design </a:t>
            </a:r>
            <a:r>
              <a:rPr lang="en-US" sz="2300" dirty="0"/>
              <a:t>of AI technologies, and evaluations by and with older people</a:t>
            </a:r>
          </a:p>
          <a:p>
            <a:pPr marL="457200" indent="-457200">
              <a:buFont typeface="+mj-lt"/>
              <a:buAutoNum type="arabicPeriod"/>
            </a:pPr>
            <a:r>
              <a:rPr lang="en-MY" sz="2300" dirty="0">
                <a:solidFill>
                  <a:srgbClr val="FFFF00"/>
                </a:solidFill>
              </a:rPr>
              <a:t>Age-diverse data </a:t>
            </a:r>
            <a:r>
              <a:rPr lang="en-MY" sz="2300" dirty="0"/>
              <a:t>science team</a:t>
            </a:r>
          </a:p>
          <a:p>
            <a:pPr marL="457200" indent="-457200">
              <a:buFont typeface="+mj-lt"/>
              <a:buAutoNum type="arabicPeriod"/>
            </a:pPr>
            <a:r>
              <a:rPr lang="en-MY" sz="2300" dirty="0">
                <a:solidFill>
                  <a:srgbClr val="FFFF00"/>
                </a:solidFill>
              </a:rPr>
              <a:t>Age-inclusive data </a:t>
            </a:r>
            <a:r>
              <a:rPr lang="en-MY" sz="2300" dirty="0"/>
              <a:t>collection</a:t>
            </a:r>
          </a:p>
          <a:p>
            <a:pPr marL="457200" indent="-457200">
              <a:buFont typeface="+mj-lt"/>
              <a:buAutoNum type="arabicPeriod"/>
            </a:pPr>
            <a:r>
              <a:rPr lang="en-US" sz="2300" dirty="0"/>
              <a:t>Investments in </a:t>
            </a:r>
            <a:r>
              <a:rPr lang="en-US" sz="2300" dirty="0">
                <a:solidFill>
                  <a:srgbClr val="FFFF00"/>
                </a:solidFill>
              </a:rPr>
              <a:t>digital infrastructure </a:t>
            </a:r>
            <a:r>
              <a:rPr lang="en-US" sz="2300" dirty="0"/>
              <a:t>and digital literacy for older people and their health-care providers and caregivers</a:t>
            </a:r>
          </a:p>
          <a:p>
            <a:pPr marL="457200" indent="-457200">
              <a:buFont typeface="+mj-lt"/>
              <a:buAutoNum type="arabicPeriod"/>
            </a:pPr>
            <a:r>
              <a:rPr lang="en-US" sz="2300" dirty="0">
                <a:solidFill>
                  <a:srgbClr val="FFFF00"/>
                </a:solidFill>
              </a:rPr>
              <a:t>Rights</a:t>
            </a:r>
            <a:r>
              <a:rPr lang="en-US" sz="2300" dirty="0"/>
              <a:t> of older people to consent and contest</a:t>
            </a:r>
          </a:p>
          <a:p>
            <a:pPr marL="457200" indent="-457200">
              <a:buFont typeface="+mj-lt"/>
              <a:buAutoNum type="arabicPeriod"/>
            </a:pPr>
            <a:r>
              <a:rPr lang="en-US" sz="2300" dirty="0">
                <a:solidFill>
                  <a:srgbClr val="FFFF00"/>
                </a:solidFill>
              </a:rPr>
              <a:t>Governance frameworks </a:t>
            </a:r>
            <a:r>
              <a:rPr lang="en-US" sz="2300" dirty="0"/>
              <a:t>and regulations to empower</a:t>
            </a:r>
          </a:p>
          <a:p>
            <a:pPr marL="0" indent="0">
              <a:buNone/>
            </a:pPr>
            <a:r>
              <a:rPr lang="en-US" sz="2300" dirty="0"/>
              <a:t>     and work with older people</a:t>
            </a:r>
          </a:p>
          <a:p>
            <a:pPr marL="0" indent="0">
              <a:buNone/>
            </a:pPr>
            <a:r>
              <a:rPr lang="en-US" sz="2300" dirty="0"/>
              <a:t>7.  </a:t>
            </a:r>
            <a:r>
              <a:rPr lang="en-MY" sz="2300" dirty="0"/>
              <a:t>Increased </a:t>
            </a:r>
            <a:r>
              <a:rPr lang="en-MY" sz="2300" dirty="0">
                <a:solidFill>
                  <a:srgbClr val="FFFF00"/>
                </a:solidFill>
              </a:rPr>
              <a:t>research</a:t>
            </a:r>
          </a:p>
          <a:p>
            <a:pPr marL="0" indent="0">
              <a:buNone/>
            </a:pPr>
            <a:r>
              <a:rPr lang="en-US" sz="2300" dirty="0"/>
              <a:t>8.  Robust</a:t>
            </a:r>
            <a:r>
              <a:rPr lang="en-US" sz="2300" dirty="0">
                <a:solidFill>
                  <a:srgbClr val="FFFF00"/>
                </a:solidFill>
              </a:rPr>
              <a:t> ethics </a:t>
            </a:r>
            <a:r>
              <a:rPr lang="en-US" sz="2300" dirty="0"/>
              <a:t>processes</a:t>
            </a:r>
          </a:p>
          <a:p>
            <a:pPr marL="457200" indent="-457200">
              <a:buFont typeface="+mj-lt"/>
              <a:buAutoNum type="arabicPeriod"/>
            </a:pPr>
            <a:endParaRPr lang="en-MY" sz="2300" dirty="0"/>
          </a:p>
        </p:txBody>
      </p:sp>
      <p:sp>
        <p:nvSpPr>
          <p:cNvPr id="6" name="Content Placeholder 2">
            <a:extLst>
              <a:ext uri="{FF2B5EF4-FFF2-40B4-BE49-F238E27FC236}">
                <a16:creationId xmlns:a16="http://schemas.microsoft.com/office/drawing/2014/main" id="{315C18E1-AB74-E3A7-5AD4-518692F51622}"/>
              </a:ext>
            </a:extLst>
          </p:cNvPr>
          <p:cNvSpPr txBox="1">
            <a:spLocks/>
          </p:cNvSpPr>
          <p:nvPr/>
        </p:nvSpPr>
        <p:spPr bwMode="auto">
          <a:xfrm>
            <a:off x="304800" y="6553200"/>
            <a:ext cx="8229600" cy="457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bg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400">
                <a:solidFill>
                  <a:schemeClr val="bg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har char="•"/>
              <a:defRPr sz="2000">
                <a:solidFill>
                  <a:schemeClr val="bg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bg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har char="»"/>
              <a:defRPr sz="2000">
                <a:solidFill>
                  <a:schemeClr val="bg1"/>
                </a:solidFill>
                <a:effectLst>
                  <a:outerShdw blurRad="38100" dist="38100" dir="2700000" algn="tl">
                    <a:srgbClr val="000000"/>
                  </a:outerShdw>
                </a:effectLst>
                <a:latin typeface="+mn-lt"/>
              </a:defRPr>
            </a:lvl5pPr>
            <a:lvl6pPr marL="25146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6pPr>
            <a:lvl7pPr marL="29718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7pPr>
            <a:lvl8pPr marL="34290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8pPr>
            <a:lvl9pPr marL="3886200" indent="-228600" algn="l" rtl="0" fontAlgn="base">
              <a:spcBef>
                <a:spcPct val="20000"/>
              </a:spcBef>
              <a:spcAft>
                <a:spcPct val="0"/>
              </a:spcAft>
              <a:buChar char="»"/>
              <a:defRPr>
                <a:solidFill>
                  <a:schemeClr val="bg1"/>
                </a:solidFill>
                <a:effectLst>
                  <a:outerShdw blurRad="38100" dist="38100" dir="2700000" algn="tl">
                    <a:srgbClr val="000000"/>
                  </a:outerShdw>
                </a:effectLst>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MY" sz="1600" b="0" i="0" u="none" strike="noStrike" kern="0" cap="none" spc="0" normalizeH="0" baseline="0" noProof="0">
                <a:ln>
                  <a:noFill/>
                </a:ln>
                <a:solidFill>
                  <a:srgbClr val="FFFFFF"/>
                </a:solidFill>
                <a:effectLst>
                  <a:outerShdw blurRad="38100" dist="38100" dir="2700000" algn="tl">
                    <a:srgbClr val="000000"/>
                  </a:outerShdw>
                </a:effectLst>
                <a:uLnTx/>
                <a:uFillTx/>
                <a:latin typeface="Arial"/>
                <a:ea typeface="+mn-ea"/>
                <a:cs typeface="+mn-cs"/>
              </a:rPr>
              <a:t>https://www.who.int/publications/i/item/9789240040793</a:t>
            </a:r>
            <a:endParaRPr kumimoji="0" lang="en-MY" sz="1600" b="0" i="0" u="none" strike="noStrike" kern="0" cap="none" spc="0" normalizeH="0" baseline="0" noProof="0" dirty="0">
              <a:ln>
                <a:noFill/>
              </a:ln>
              <a:solidFill>
                <a:srgbClr val="FFFFFF"/>
              </a:solidFill>
              <a:effectLst>
                <a:outerShdw blurRad="38100" dist="38100" dir="2700000" algn="tl">
                  <a:srgbClr val="000000"/>
                </a:outerShdw>
              </a:effectLst>
              <a:uLnTx/>
              <a:uFillTx/>
              <a:latin typeface="Arial"/>
              <a:ea typeface="+mn-ea"/>
              <a:cs typeface="+mn-cs"/>
            </a:endParaRPr>
          </a:p>
        </p:txBody>
      </p:sp>
    </p:spTree>
    <p:extLst>
      <p:ext uri="{BB962C8B-B14F-4D97-AF65-F5344CB8AC3E}">
        <p14:creationId xmlns:p14="http://schemas.microsoft.com/office/powerpoint/2010/main" val="1695145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D880-662C-BC90-B911-83E17DCA74E9}"/>
              </a:ext>
            </a:extLst>
          </p:cNvPr>
          <p:cNvSpPr>
            <a:spLocks noGrp="1"/>
          </p:cNvSpPr>
          <p:nvPr>
            <p:ph type="title"/>
          </p:nvPr>
        </p:nvSpPr>
        <p:spPr/>
        <p:txBody>
          <a:bodyPr/>
          <a:lstStyle/>
          <a:p>
            <a:r>
              <a:rPr lang="en-MY" sz="2800" dirty="0">
                <a:effectLst/>
              </a:rPr>
              <a:t>3. Age-inclusive data collection</a:t>
            </a:r>
            <a:br>
              <a:rPr lang="en-MY" sz="2800" dirty="0">
                <a:effectLst/>
              </a:rPr>
            </a:br>
            <a:endParaRPr lang="en-MY" sz="2800" dirty="0">
              <a:effectLst/>
            </a:endParaRPr>
          </a:p>
        </p:txBody>
      </p:sp>
      <p:sp>
        <p:nvSpPr>
          <p:cNvPr id="3" name="Content Placeholder 2">
            <a:extLst>
              <a:ext uri="{FF2B5EF4-FFF2-40B4-BE49-F238E27FC236}">
                <a16:creationId xmlns:a16="http://schemas.microsoft.com/office/drawing/2014/main" id="{1057F244-D92A-4750-44E3-4656C501C69D}"/>
              </a:ext>
            </a:extLst>
          </p:cNvPr>
          <p:cNvSpPr>
            <a:spLocks noGrp="1"/>
          </p:cNvSpPr>
          <p:nvPr>
            <p:ph idx="1"/>
          </p:nvPr>
        </p:nvSpPr>
        <p:spPr/>
        <p:txBody>
          <a:bodyPr/>
          <a:lstStyle/>
          <a:p>
            <a:r>
              <a:rPr lang="en-US" dirty="0"/>
              <a:t>AI developers should ensure that AI data are accurate, complete and diverse, including according to age</a:t>
            </a:r>
          </a:p>
          <a:p>
            <a:r>
              <a:rPr lang="en-US" dirty="0"/>
              <a:t>If older people, is underrepresented in a dataset, that group might be oversampled relative to its size to ensure high quality results.</a:t>
            </a:r>
          </a:p>
          <a:p>
            <a:r>
              <a:rPr lang="en-US" dirty="0"/>
              <a:t>Data cooperatives – ensure adequate data collection; setting standards </a:t>
            </a:r>
            <a:endParaRPr lang="en-MY" dirty="0"/>
          </a:p>
        </p:txBody>
      </p:sp>
    </p:spTree>
    <p:extLst>
      <p:ext uri="{BB962C8B-B14F-4D97-AF65-F5344CB8AC3E}">
        <p14:creationId xmlns:p14="http://schemas.microsoft.com/office/powerpoint/2010/main" val="2952235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5D6F-8592-5B9F-B55D-CECE61336709}"/>
              </a:ext>
            </a:extLst>
          </p:cNvPr>
          <p:cNvSpPr>
            <a:spLocks noGrp="1"/>
          </p:cNvSpPr>
          <p:nvPr>
            <p:ph type="title"/>
          </p:nvPr>
        </p:nvSpPr>
        <p:spPr/>
        <p:txBody>
          <a:bodyPr/>
          <a:lstStyle/>
          <a:p>
            <a:r>
              <a:rPr lang="en-US" sz="2800" dirty="0">
                <a:effectLst/>
              </a:rPr>
              <a:t>4. Investments in digital infrastructure and digital literacy for older people and their health-care providers and caregivers</a:t>
            </a:r>
            <a:br>
              <a:rPr lang="en-US" sz="2800" dirty="0">
                <a:effectLst/>
              </a:rPr>
            </a:br>
            <a:endParaRPr lang="en-MY" sz="2800" dirty="0">
              <a:effectLst/>
            </a:endParaRPr>
          </a:p>
        </p:txBody>
      </p:sp>
      <p:sp>
        <p:nvSpPr>
          <p:cNvPr id="3" name="Content Placeholder 2">
            <a:extLst>
              <a:ext uri="{FF2B5EF4-FFF2-40B4-BE49-F238E27FC236}">
                <a16:creationId xmlns:a16="http://schemas.microsoft.com/office/drawing/2014/main" id="{711AB741-0E34-9C48-8FD0-0FE12DDB14C5}"/>
              </a:ext>
            </a:extLst>
          </p:cNvPr>
          <p:cNvSpPr>
            <a:spLocks noGrp="1"/>
          </p:cNvSpPr>
          <p:nvPr>
            <p:ph idx="1"/>
          </p:nvPr>
        </p:nvSpPr>
        <p:spPr/>
        <p:txBody>
          <a:bodyPr/>
          <a:lstStyle/>
          <a:p>
            <a:r>
              <a:rPr lang="en-MY" dirty="0"/>
              <a:t>Lack of digital infrastructure - </a:t>
            </a:r>
            <a:r>
              <a:rPr lang="en-US" dirty="0"/>
              <a:t> may contribute to the prevailing ageist belief that older people do not use digital (or AI) technologies and therefore need not be accounted for.</a:t>
            </a:r>
          </a:p>
          <a:p>
            <a:r>
              <a:rPr lang="en-US" dirty="0"/>
              <a:t> e.g.  when AI technologies are used in patient monitoring, older people must be informed what is being monitored and for what purpose, who will use the information and the possible implications for their daily lives</a:t>
            </a:r>
          </a:p>
          <a:p>
            <a:r>
              <a:rPr lang="en-US" dirty="0"/>
              <a:t>Healthcare providers must keep up with AI advances, continuing education</a:t>
            </a:r>
            <a:endParaRPr lang="en-MY" dirty="0"/>
          </a:p>
        </p:txBody>
      </p:sp>
    </p:spTree>
    <p:extLst>
      <p:ext uri="{BB962C8B-B14F-4D97-AF65-F5344CB8AC3E}">
        <p14:creationId xmlns:p14="http://schemas.microsoft.com/office/powerpoint/2010/main" val="1296269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7CB7-1069-7F69-EF8E-5A443EBFDC5F}"/>
              </a:ext>
            </a:extLst>
          </p:cNvPr>
          <p:cNvSpPr>
            <a:spLocks noGrp="1"/>
          </p:cNvSpPr>
          <p:nvPr>
            <p:ph type="title"/>
          </p:nvPr>
        </p:nvSpPr>
        <p:spPr/>
        <p:txBody>
          <a:bodyPr/>
          <a:lstStyle/>
          <a:p>
            <a:r>
              <a:rPr lang="en-MY" sz="2800" dirty="0">
                <a:effectLst/>
              </a:rPr>
              <a:t>8. Robust ethics processes</a:t>
            </a:r>
          </a:p>
        </p:txBody>
      </p:sp>
      <p:sp>
        <p:nvSpPr>
          <p:cNvPr id="3" name="Content Placeholder 2">
            <a:extLst>
              <a:ext uri="{FF2B5EF4-FFF2-40B4-BE49-F238E27FC236}">
                <a16:creationId xmlns:a16="http://schemas.microsoft.com/office/drawing/2014/main" id="{EF2AA415-6B6E-9208-470D-21E0C5B657AA}"/>
              </a:ext>
            </a:extLst>
          </p:cNvPr>
          <p:cNvSpPr>
            <a:spLocks noGrp="1"/>
          </p:cNvSpPr>
          <p:nvPr>
            <p:ph idx="1"/>
          </p:nvPr>
        </p:nvSpPr>
        <p:spPr/>
        <p:txBody>
          <a:bodyPr/>
          <a:lstStyle/>
          <a:p>
            <a:r>
              <a:rPr lang="en-US" dirty="0"/>
              <a:t>A robust ethics process is necessary to guide the development and application of AI systems for older people.</a:t>
            </a:r>
          </a:p>
          <a:p>
            <a:r>
              <a:rPr lang="en-US" dirty="0"/>
              <a:t>Impact assessment - information on possible consequences and risks (both positive and negative), improve decision-making, transparency and public participation in decision-making.</a:t>
            </a:r>
            <a:endParaRPr lang="en-MY" dirty="0"/>
          </a:p>
        </p:txBody>
      </p:sp>
    </p:spTree>
    <p:extLst>
      <p:ext uri="{BB962C8B-B14F-4D97-AF65-F5344CB8AC3E}">
        <p14:creationId xmlns:p14="http://schemas.microsoft.com/office/powerpoint/2010/main" val="4265345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0D2B3-8744-3EF7-3FDE-735B0B9BE7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1A576-B831-3655-4928-181F762343A7}"/>
              </a:ext>
            </a:extLst>
          </p:cNvPr>
          <p:cNvSpPr>
            <a:spLocks noGrp="1"/>
          </p:cNvSpPr>
          <p:nvPr>
            <p:ph type="ctrTitle" sz="quarter"/>
          </p:nvPr>
        </p:nvSpPr>
        <p:spPr>
          <a:xfrm>
            <a:off x="-38100" y="-76200"/>
            <a:ext cx="9220200" cy="3540057"/>
          </a:xfrm>
          <a:solidFill>
            <a:srgbClr val="00CC00"/>
          </a:solidFill>
        </p:spPr>
        <p:txBody>
          <a:bodyPr/>
          <a:lstStyle/>
          <a:p>
            <a:pPr>
              <a:defRPr/>
            </a:pPr>
            <a:br>
              <a:rPr lang="en-US" sz="4000" b="0" i="1" dirty="0">
                <a:solidFill>
                  <a:schemeClr val="bg1"/>
                </a:solidFill>
                <a:effectLst/>
              </a:rPr>
            </a:br>
            <a:r>
              <a:rPr lang="en-US" i="1" dirty="0">
                <a:solidFill>
                  <a:schemeClr val="bg1"/>
                </a:solidFill>
                <a:effectLst/>
              </a:rPr>
              <a:t>Bridging Technology and Care:</a:t>
            </a:r>
            <a:br>
              <a:rPr lang="en-US" i="1" dirty="0">
                <a:solidFill>
                  <a:schemeClr val="bg1"/>
                </a:solidFill>
                <a:effectLst/>
              </a:rPr>
            </a:br>
            <a:r>
              <a:rPr lang="en-US" i="1" dirty="0">
                <a:solidFill>
                  <a:schemeClr val="bg1"/>
                </a:solidFill>
                <a:effectLst/>
              </a:rPr>
              <a:t>The AI-powered Medical Device Challenge for Older Persons</a:t>
            </a:r>
            <a:br>
              <a:rPr lang="en-US" sz="4000" b="0" i="1" dirty="0">
                <a:solidFill>
                  <a:schemeClr val="bg1"/>
                </a:solidFill>
                <a:effectLst/>
              </a:rPr>
            </a:br>
            <a:endParaRPr lang="en-US" b="0" i="1" dirty="0">
              <a:solidFill>
                <a:schemeClr val="accent5"/>
              </a:solidFill>
              <a:effectLst/>
            </a:endParaRPr>
          </a:p>
        </p:txBody>
      </p:sp>
      <p:sp>
        <p:nvSpPr>
          <p:cNvPr id="38914" name="AutoShape 2" descr="blob:https://web.whatsapp.com/86c59f08-1add-43ad-b801-61acd0eb338c">
            <a:extLst>
              <a:ext uri="{FF2B5EF4-FFF2-40B4-BE49-F238E27FC236}">
                <a16:creationId xmlns:a16="http://schemas.microsoft.com/office/drawing/2014/main" id="{81EA0494-98F6-1406-AEDF-572857280142}"/>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8341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08EA-2C35-ABF1-E1FE-C99143739A43}"/>
              </a:ext>
            </a:extLst>
          </p:cNvPr>
          <p:cNvSpPr>
            <a:spLocks noGrp="1"/>
          </p:cNvSpPr>
          <p:nvPr>
            <p:ph type="title"/>
          </p:nvPr>
        </p:nvSpPr>
        <p:spPr/>
        <p:txBody>
          <a:bodyPr/>
          <a:lstStyle/>
          <a:p>
            <a:endParaRPr lang="en-MY"/>
          </a:p>
        </p:txBody>
      </p:sp>
      <p:pic>
        <p:nvPicPr>
          <p:cNvPr id="5" name="Picture 4">
            <a:extLst>
              <a:ext uri="{FF2B5EF4-FFF2-40B4-BE49-F238E27FC236}">
                <a16:creationId xmlns:a16="http://schemas.microsoft.com/office/drawing/2014/main" id="{67E06610-4CE0-D8EC-7F02-A4B17693F3A2}"/>
              </a:ext>
            </a:extLst>
          </p:cNvPr>
          <p:cNvPicPr>
            <a:picLocks noChangeAspect="1"/>
          </p:cNvPicPr>
          <p:nvPr/>
        </p:nvPicPr>
        <p:blipFill>
          <a:blip r:embed="rId2"/>
          <a:stretch>
            <a:fillRect/>
          </a:stretch>
        </p:blipFill>
        <p:spPr>
          <a:xfrm>
            <a:off x="0" y="-267243"/>
            <a:ext cx="9144000" cy="3239043"/>
          </a:xfrm>
          <a:prstGeom prst="rect">
            <a:avLst/>
          </a:prstGeom>
        </p:spPr>
      </p:pic>
      <p:pic>
        <p:nvPicPr>
          <p:cNvPr id="9" name="Picture 8">
            <a:extLst>
              <a:ext uri="{FF2B5EF4-FFF2-40B4-BE49-F238E27FC236}">
                <a16:creationId xmlns:a16="http://schemas.microsoft.com/office/drawing/2014/main" id="{887D827B-8E02-B006-DA87-BF5B9CF80474}"/>
              </a:ext>
            </a:extLst>
          </p:cNvPr>
          <p:cNvPicPr>
            <a:picLocks noChangeAspect="1"/>
          </p:cNvPicPr>
          <p:nvPr/>
        </p:nvPicPr>
        <p:blipFill>
          <a:blip r:embed="rId3"/>
          <a:stretch>
            <a:fillRect/>
          </a:stretch>
        </p:blipFill>
        <p:spPr>
          <a:xfrm>
            <a:off x="0" y="2596340"/>
            <a:ext cx="6306430" cy="1286054"/>
          </a:xfrm>
          <a:prstGeom prst="rect">
            <a:avLst/>
          </a:prstGeom>
        </p:spPr>
      </p:pic>
      <p:pic>
        <p:nvPicPr>
          <p:cNvPr id="7" name="Picture 6">
            <a:extLst>
              <a:ext uri="{FF2B5EF4-FFF2-40B4-BE49-F238E27FC236}">
                <a16:creationId xmlns:a16="http://schemas.microsoft.com/office/drawing/2014/main" id="{D068D9AD-A02E-0756-928E-E159C1D9D59B}"/>
              </a:ext>
            </a:extLst>
          </p:cNvPr>
          <p:cNvPicPr>
            <a:picLocks noChangeAspect="1"/>
          </p:cNvPicPr>
          <p:nvPr/>
        </p:nvPicPr>
        <p:blipFill>
          <a:blip r:embed="rId4"/>
          <a:srcRect t="6944"/>
          <a:stretch/>
        </p:blipFill>
        <p:spPr>
          <a:xfrm>
            <a:off x="6824" y="3581400"/>
            <a:ext cx="9144000" cy="4033674"/>
          </a:xfrm>
          <a:prstGeom prst="rect">
            <a:avLst/>
          </a:prstGeom>
        </p:spPr>
      </p:pic>
    </p:spTree>
    <p:extLst>
      <p:ext uri="{BB962C8B-B14F-4D97-AF65-F5344CB8AC3E}">
        <p14:creationId xmlns:p14="http://schemas.microsoft.com/office/powerpoint/2010/main" val="300599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p:cNvSpPr/>
          <p:nvPr/>
        </p:nvSpPr>
        <p:spPr bwMode="auto">
          <a:xfrm>
            <a:off x="152400" y="387047"/>
            <a:ext cx="8077200" cy="4184953"/>
          </a:xfrm>
          <a:prstGeom prst="cloudCallou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400" b="1" i="1" u="none" strike="noStrike" kern="1200" cap="none" spc="0" normalizeH="0" baseline="0" noProof="0" dirty="0">
                <a:ln>
                  <a:noFill/>
                </a:ln>
                <a:solidFill>
                  <a:srgbClr val="000000"/>
                </a:solidFill>
                <a:effectLst/>
                <a:uLnTx/>
                <a:uFillTx/>
                <a:latin typeface="Arial" charset="0"/>
                <a:ea typeface="+mn-ea"/>
                <a:cs typeface="+mn-cs"/>
              </a:rPr>
              <a:t>“To achieve more, we should </a:t>
            </a:r>
            <a:r>
              <a:rPr kumimoji="0" lang="en-US" sz="4800" b="1" i="1" u="none" strike="noStrike" kern="1200" cap="none" spc="0" normalizeH="0" baseline="0" noProof="0" dirty="0">
                <a:ln>
                  <a:noFill/>
                </a:ln>
                <a:solidFill>
                  <a:srgbClr val="DAEDEF">
                    <a:lumMod val="25000"/>
                  </a:srgbClr>
                </a:solidFill>
                <a:effectLst/>
                <a:uLnTx/>
                <a:uFillTx/>
                <a:latin typeface="Arial" charset="0"/>
                <a:ea typeface="+mn-ea"/>
                <a:cs typeface="+mn-cs"/>
              </a:rPr>
              <a:t>imagine </a:t>
            </a:r>
            <a:r>
              <a:rPr kumimoji="0" lang="en-US" sz="4400" b="1" i="1" u="none" strike="noStrike" kern="1200" cap="none" spc="0" normalizeH="0" baseline="0" noProof="0" dirty="0">
                <a:ln>
                  <a:noFill/>
                </a:ln>
                <a:solidFill>
                  <a:srgbClr val="000000"/>
                </a:solidFill>
                <a:effectLst/>
                <a:uLnTx/>
                <a:uFillTx/>
                <a:latin typeface="Arial" charset="0"/>
                <a:ea typeface="+mn-ea"/>
                <a:cs typeface="+mn-cs"/>
              </a:rPr>
              <a:t>together and change.”</a:t>
            </a:r>
            <a:endParaRPr kumimoji="0" lang="en-US" sz="4400" b="1" i="1" u="none" strike="noStrike" kern="1200" cap="none" spc="0" normalizeH="0" baseline="0" noProof="0" dirty="0">
              <a:ln>
                <a:noFill/>
              </a:ln>
              <a:solidFill>
                <a:srgbClr val="000000"/>
              </a:solidFill>
              <a:effectLst/>
              <a:uLnTx/>
              <a:uFillTx/>
              <a:latin typeface="Tahoma" pitchFamily="34" charset="0"/>
              <a:ea typeface="+mn-ea"/>
              <a:cs typeface="+mn-cs"/>
            </a:endParaRPr>
          </a:p>
        </p:txBody>
      </p:sp>
      <p:pic>
        <p:nvPicPr>
          <p:cNvPr id="7" name="Picture 6" descr="Prof Ng Portrair photo cropped.tif"/>
          <p:cNvPicPr>
            <a:picLocks noChangeAspect="1"/>
          </p:cNvPicPr>
          <p:nvPr/>
        </p:nvPicPr>
        <p:blipFill>
          <a:blip r:embed="rId3" cstate="print"/>
          <a:stretch>
            <a:fillRect/>
          </a:stretch>
        </p:blipFill>
        <p:spPr>
          <a:xfrm>
            <a:off x="228600" y="5105400"/>
            <a:ext cx="2336800" cy="1752600"/>
          </a:xfrm>
          <a:prstGeom prst="rect">
            <a:avLst/>
          </a:prstGeom>
        </p:spPr>
      </p:pic>
      <p:sp>
        <p:nvSpPr>
          <p:cNvPr id="5" name="TextBox 4"/>
          <p:cNvSpPr txBox="1"/>
          <p:nvPr/>
        </p:nvSpPr>
        <p:spPr>
          <a:xfrm>
            <a:off x="3689047" y="5646003"/>
            <a:ext cx="5073953"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solidFill>
                  <a:srgbClr val="FFFFFF">
                    <a:lumMod val="95000"/>
                  </a:srgbClr>
                </a:solidFill>
                <a:effectLst/>
                <a:uLnTx/>
                <a:uFillTx/>
                <a:latin typeface="Arial" charset="0"/>
                <a:ea typeface="+mn-ea"/>
                <a:cs typeface="+mn-cs"/>
              </a:rPr>
              <a:t>Make a difference</a:t>
            </a:r>
          </a:p>
        </p:txBody>
      </p:sp>
    </p:spTree>
    <p:custDataLst>
      <p:tags r:id="rId1"/>
    </p:custDataLst>
    <p:extLst>
      <p:ext uri="{BB962C8B-B14F-4D97-AF65-F5344CB8AC3E}">
        <p14:creationId xmlns:p14="http://schemas.microsoft.com/office/powerpoint/2010/main" val="3296197389"/>
      </p:ext>
    </p:extLst>
  </p:cSld>
  <p:clrMapOvr>
    <a:masterClrMapping/>
  </p:clrMapOvr>
  <mc:AlternateContent xmlns:mc="http://schemas.openxmlformats.org/markup-compatibility/2006" xmlns:p14="http://schemas.microsoft.com/office/powerpoint/2010/main">
    <mc:Choice Requires="p14">
      <p:transition spd="slow" p14:dur="2000" advTm="50493"/>
    </mc:Choice>
    <mc:Fallback xmlns="">
      <p:transition spd="slow" advTm="504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EDD5-5D57-2878-F491-D56DBEBC36B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27C16552-B44B-FE74-B113-626F861A12E0}"/>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8B6EECDD-9EE4-5D6B-D6B3-81F0167614CE}"/>
              </a:ext>
            </a:extLst>
          </p:cNvPr>
          <p:cNvPicPr>
            <a:picLocks noChangeAspect="1"/>
          </p:cNvPicPr>
          <p:nvPr/>
        </p:nvPicPr>
        <p:blipFill>
          <a:blip r:embed="rId2"/>
          <a:stretch>
            <a:fillRect/>
          </a:stretch>
        </p:blipFill>
        <p:spPr>
          <a:xfrm>
            <a:off x="18197" y="76200"/>
            <a:ext cx="9144000" cy="5867400"/>
          </a:xfrm>
          <a:prstGeom prst="rect">
            <a:avLst/>
          </a:prstGeom>
        </p:spPr>
      </p:pic>
    </p:spTree>
    <p:extLst>
      <p:ext uri="{BB962C8B-B14F-4D97-AF65-F5344CB8AC3E}">
        <p14:creationId xmlns:p14="http://schemas.microsoft.com/office/powerpoint/2010/main" val="666906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Dos personas sujetando sus manos">
            <a:extLst>
              <a:ext uri="{FF2B5EF4-FFF2-40B4-BE49-F238E27FC236}">
                <a16:creationId xmlns:a16="http://schemas.microsoft.com/office/drawing/2014/main" id="{5AAADEBA-E661-2235-23A6-3430265CA5EF}"/>
              </a:ext>
            </a:extLst>
          </p:cNvPr>
          <p:cNvPicPr>
            <a:picLocks noChangeAspect="1"/>
          </p:cNvPicPr>
          <p:nvPr/>
        </p:nvPicPr>
        <p:blipFill rotWithShape="1">
          <a:blip r:embed="rId2">
            <a:alphaModFix/>
          </a:blip>
          <a:srcRect l="4033" r="7300"/>
          <a:stretch/>
        </p:blipFill>
        <p:spPr>
          <a:xfrm>
            <a:off x="20" y="10"/>
            <a:ext cx="9143979" cy="6857990"/>
          </a:xfrm>
          <a:prstGeom prst="rect">
            <a:avLst/>
          </a:prstGeom>
        </p:spPr>
      </p:pic>
      <p:sp>
        <p:nvSpPr>
          <p:cNvPr id="19" name="Rectangle 1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19465" y="-2819458"/>
            <a:ext cx="3512260" cy="9151192"/>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500" y="1137434"/>
            <a:ext cx="5850495" cy="1520987"/>
          </a:xfrm>
        </p:spPr>
        <p:txBody>
          <a:bodyPr vert="horz" lIns="91440" tIns="45720" rIns="91440" bIns="45720" rtlCol="0" anchor="t">
            <a:normAutofit/>
          </a:bodyPr>
          <a:lstStyle/>
          <a:p>
            <a:pPr marL="1143000" marR="0" lvl="0" indent="-1143000" algn="l" eaLnBrk="1" fontAlgn="base" hangingPunct="1">
              <a:lnSpc>
                <a:spcPct val="90000"/>
              </a:lnSpc>
              <a:spcAft>
                <a:spcPct val="0"/>
              </a:spcAft>
              <a:buClrTx/>
              <a:buSzTx/>
              <a:tabLst/>
              <a:defRPr/>
            </a:pPr>
            <a:r>
              <a:rPr kumimoji="0" lang="en-US" sz="3500" b="1" i="0" u="none" strike="noStrike" kern="1200" cap="none" spc="0" normalizeH="0" baseline="0" noProof="0" dirty="0">
                <a:ln>
                  <a:noFill/>
                </a:ln>
                <a:solidFill>
                  <a:srgbClr val="FFFFFF"/>
                </a:solidFill>
                <a:effectLst/>
                <a:uLnTx/>
                <a:uFillTx/>
              </a:rPr>
              <a:t>1. The Older Persons</a:t>
            </a:r>
          </a:p>
        </p:txBody>
      </p:sp>
      <p:sp>
        <p:nvSpPr>
          <p:cNvPr id="21" name="Rectangle 2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55769" y="1075816"/>
            <a:ext cx="2425271" cy="9151191"/>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C29D-54EC-8F40-5BF4-573FE1A625A3}"/>
              </a:ext>
            </a:extLst>
          </p:cNvPr>
          <p:cNvSpPr>
            <a:spLocks noGrp="1"/>
          </p:cNvSpPr>
          <p:nvPr>
            <p:ph type="title"/>
          </p:nvPr>
        </p:nvSpPr>
        <p:spPr/>
        <p:txBody>
          <a:bodyPr/>
          <a:lstStyle/>
          <a:p>
            <a:r>
              <a:rPr lang="en-MY" sz="3600" dirty="0">
                <a:effectLst/>
              </a:rPr>
              <a:t>What come to your mind when we mention ‘Older People’?</a:t>
            </a:r>
          </a:p>
        </p:txBody>
      </p:sp>
      <p:pic>
        <p:nvPicPr>
          <p:cNvPr id="5" name="Content Placeholder 4" descr="A close-up of words">
            <a:extLst>
              <a:ext uri="{FF2B5EF4-FFF2-40B4-BE49-F238E27FC236}">
                <a16:creationId xmlns:a16="http://schemas.microsoft.com/office/drawing/2014/main" id="{31F34AD6-DE68-1DFA-67EC-E476993D02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95784"/>
            <a:ext cx="9209460" cy="4047816"/>
          </a:xfrm>
        </p:spPr>
      </p:pic>
      <p:sp>
        <p:nvSpPr>
          <p:cNvPr id="7" name="TextBox 6">
            <a:extLst>
              <a:ext uri="{FF2B5EF4-FFF2-40B4-BE49-F238E27FC236}">
                <a16:creationId xmlns:a16="http://schemas.microsoft.com/office/drawing/2014/main" id="{EC8AB41E-303A-5B3B-8B76-538A75551BCF}"/>
              </a:ext>
            </a:extLst>
          </p:cNvPr>
          <p:cNvSpPr txBox="1"/>
          <p:nvPr/>
        </p:nvSpPr>
        <p:spPr>
          <a:xfrm>
            <a:off x="152400" y="6474023"/>
            <a:ext cx="8686799" cy="307777"/>
          </a:xfrm>
          <a:prstGeom prst="rect">
            <a:avLst/>
          </a:prstGeom>
          <a:noFill/>
        </p:spPr>
        <p:txBody>
          <a:bodyPr wrap="square">
            <a:spAutoFit/>
          </a:bodyPr>
          <a:lstStyle/>
          <a:p>
            <a:r>
              <a:rPr lang="en-MY" sz="1400" dirty="0">
                <a:solidFill>
                  <a:schemeClr val="bg1"/>
                </a:solidFill>
              </a:rPr>
              <a:t>https://seniorcommunity.org/how-we-speak-about-older-adults-can-enable-ageism/</a:t>
            </a:r>
          </a:p>
        </p:txBody>
      </p:sp>
    </p:spTree>
    <p:extLst>
      <p:ext uri="{BB962C8B-B14F-4D97-AF65-F5344CB8AC3E}">
        <p14:creationId xmlns:p14="http://schemas.microsoft.com/office/powerpoint/2010/main" val="2379062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2800" dirty="0">
                <a:effectLst/>
              </a:rPr>
              <a:t>Proportion of selected age groups of world population and in regions in 2022</a:t>
            </a:r>
          </a:p>
        </p:txBody>
      </p:sp>
      <p:sp>
        <p:nvSpPr>
          <p:cNvPr id="3" name="Content Placeholder 2"/>
          <p:cNvSpPr>
            <a:spLocks noGrp="1"/>
          </p:cNvSpPr>
          <p:nvPr>
            <p:ph idx="1"/>
          </p:nvPr>
        </p:nvSpPr>
        <p:spPr/>
        <p:txBody>
          <a:bodyPr/>
          <a:lstStyle/>
          <a:p>
            <a:endParaRPr lang="en-US"/>
          </a:p>
        </p:txBody>
      </p:sp>
      <p:pic>
        <p:nvPicPr>
          <p:cNvPr id="67586" name="Picture 2"/>
          <p:cNvPicPr>
            <a:picLocks noChangeAspect="1" noChangeArrowheads="1"/>
          </p:cNvPicPr>
          <p:nvPr/>
        </p:nvPicPr>
        <p:blipFill>
          <a:blip r:embed="rId3" cstate="print"/>
          <a:srcRect l="7028" t="20833" r="40264" b="20833"/>
          <a:stretch>
            <a:fillRect/>
          </a:stretch>
        </p:blipFill>
        <p:spPr bwMode="auto">
          <a:xfrm>
            <a:off x="0" y="1371600"/>
            <a:ext cx="9220200" cy="56896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6562" name="Picture 2" descr="Infographic: The World's Aging Societies | Statista"/>
          <p:cNvPicPr>
            <a:picLocks noChangeAspect="1" noChangeArrowheads="1"/>
          </p:cNvPicPr>
          <p:nvPr/>
        </p:nvPicPr>
        <p:blipFill>
          <a:blip r:embed="rId3" cstate="print"/>
          <a:srcRect/>
          <a:stretch>
            <a:fillRect/>
          </a:stretch>
        </p:blipFill>
        <p:spPr bwMode="auto">
          <a:xfrm>
            <a:off x="0" y="-228600"/>
            <a:ext cx="9410700" cy="7086600"/>
          </a:xfrm>
          <a:prstGeom prst="rect">
            <a:avLst/>
          </a:prstGeom>
          <a:no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4|1.9"/>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42506</TotalTime>
  <Words>1901</Words>
  <Application>Microsoft Office PowerPoint</Application>
  <PresentationFormat>On-screen Show (4:3)</PresentationFormat>
  <Paragraphs>224</Paragraphs>
  <Slides>57</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Open Sans</vt:lpstr>
      <vt:lpstr>Tahoma</vt:lpstr>
      <vt:lpstr>Default Design</vt:lpstr>
      <vt:lpstr> Bridging Technology and Care: The AI-powered Medical Device Challenge for Older Persons </vt:lpstr>
      <vt:lpstr>PowerPoint Presentation</vt:lpstr>
      <vt:lpstr>PowerPoint Presentation</vt:lpstr>
      <vt:lpstr>PowerPoint Presentation</vt:lpstr>
      <vt:lpstr>We will discuss</vt:lpstr>
      <vt:lpstr>1. The Older Persons</vt:lpstr>
      <vt:lpstr>What come to your mind when we mention ‘Older People’?</vt:lpstr>
      <vt:lpstr>Proportion of selected age groups of world population and in regions in 2022</vt:lpstr>
      <vt:lpstr>PowerPoint Presentation</vt:lpstr>
      <vt:lpstr>PowerPoint Presentation</vt:lpstr>
      <vt:lpstr>PowerPoint Presentation</vt:lpstr>
      <vt:lpstr>PowerPoint Presentation</vt:lpstr>
      <vt:lpstr>Common health issues faced by the older persons</vt:lpstr>
      <vt:lpstr>Ageism refers to how we think (stereotypes),               feel (prejudice) and act (discrimination) towards others or ourselves based on age.</vt:lpstr>
      <vt:lpstr>PowerPoint Presentation</vt:lpstr>
      <vt:lpstr>PowerPoint Presentation</vt:lpstr>
      <vt:lpstr> WHO definition of medical devices </vt:lpstr>
      <vt:lpstr>Categories of medical devices </vt:lpstr>
      <vt:lpstr>PowerPoint Presentation</vt:lpstr>
      <vt:lpstr>Gartner’s Hype Cycle is a graphical prediction of a common pattern that arises with each new technology or other innovation</vt:lpstr>
      <vt:lpstr>PowerPoint Presentation</vt:lpstr>
      <vt:lpstr>PowerPoint Presentation</vt:lpstr>
      <vt:lpstr>PowerPoint Presentation</vt:lpstr>
      <vt:lpstr>Beyond the Hypes: AI in medical devices </vt:lpstr>
      <vt:lpstr>Roles of AI technologies in elderly healthcare   1/2</vt:lpstr>
      <vt:lpstr>Functions of AI technologies in elderly healthcare   2/2</vt:lpstr>
      <vt:lpstr>PowerPoint Presentation</vt:lpstr>
      <vt:lpstr>PowerPoint Presentation</vt:lpstr>
      <vt:lpstr>Personalized Treatment</vt:lpstr>
      <vt:lpstr>PowerPoint Presentation</vt:lpstr>
      <vt:lpstr>Smart Implant</vt:lpstr>
      <vt:lpstr>Insight into continuous glucose monitoring: from medical basics to commercialized devices. Microchim Acta 190, 177 (2023).</vt:lpstr>
      <vt:lpstr>PowerPoint Presentation</vt:lpstr>
      <vt:lpstr>Wearable device +  Predictive Analytics </vt:lpstr>
      <vt:lpstr>PowerPoint Presentation</vt:lpstr>
      <vt:lpstr>Fall Detection and Prevention</vt:lpstr>
      <vt:lpstr>Fall Detection and Prevention</vt:lpstr>
      <vt:lpstr>Rehab: Neofect Smart Glove </vt:lpstr>
      <vt:lpstr>3. Challenges of Integrating AI in Healthcare for Older      </vt:lpstr>
      <vt:lpstr>PowerPoint Presentation</vt:lpstr>
      <vt:lpstr>PowerPoint Presentation</vt:lpstr>
      <vt:lpstr>PowerPoint Presentation</vt:lpstr>
      <vt:lpstr>PowerPoint Presentation</vt:lpstr>
      <vt:lpstr>PowerPoint Presentation</vt:lpstr>
      <vt:lpstr>PowerPoint Presentation</vt:lpstr>
      <vt:lpstr>Ageism refers to how we think (stereotypes), feel (prejudice) and act (discrimination) towards others or ourselves based on age.</vt:lpstr>
      <vt:lpstr>PowerPoint Presentation</vt:lpstr>
      <vt:lpstr>Ageism in artificial intelligence for health: WHO policy brief</vt:lpstr>
      <vt:lpstr>“To ensure that AI technologies play a beneficial role, ageism must be identified and eliminated from their design, development, use, and evaluations.”  - Ageism in artificial intelligence for health:                 WHO policy brief  </vt:lpstr>
      <vt:lpstr>These eight considerations could ensure that AI technologies for health address ageism and that older people are fully involved in the processes, systems, technologies and services that affect them.</vt:lpstr>
      <vt:lpstr>3. Age-inclusive data collection </vt:lpstr>
      <vt:lpstr>4. Investments in digital infrastructure and digital literacy for older people and their health-care providers and caregivers </vt:lpstr>
      <vt:lpstr>8. Robust ethics processes</vt:lpstr>
      <vt:lpstr> Bridging Technology and Care: The AI-powered Medical Device Challenge for Older Persons </vt:lpstr>
      <vt:lpstr>PowerPoint Presentation</vt:lpstr>
      <vt:lpstr>PowerPoint Presentation</vt:lpstr>
      <vt:lpstr>PowerPoint Presentation</vt:lpstr>
    </vt:vector>
  </TitlesOfParts>
  <Company>University of Malaya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Electromagnetic Fields and Human Health</dc:title>
  <dc:creator>Ng Kwan Hoong</dc:creator>
  <cp:lastModifiedBy>NG KWAN HOONG</cp:lastModifiedBy>
  <cp:revision>633</cp:revision>
  <dcterms:created xsi:type="dcterms:W3CDTF">2010-07-15T02:16:15Z</dcterms:created>
  <dcterms:modified xsi:type="dcterms:W3CDTF">2024-11-12T22:22:46Z</dcterms:modified>
</cp:coreProperties>
</file>